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00"/>
  </p:notesMasterIdLst>
  <p:sldIdLst>
    <p:sldId id="257" r:id="rId3"/>
    <p:sldId id="292" r:id="rId4"/>
    <p:sldId id="259" r:id="rId5"/>
    <p:sldId id="513" r:id="rId6"/>
    <p:sldId id="514" r:id="rId7"/>
    <p:sldId id="516" r:id="rId8"/>
    <p:sldId id="528" r:id="rId9"/>
    <p:sldId id="512" r:id="rId10"/>
    <p:sldId id="316" r:id="rId11"/>
    <p:sldId id="318" r:id="rId12"/>
    <p:sldId id="319" r:id="rId13"/>
    <p:sldId id="320" r:id="rId14"/>
    <p:sldId id="317" r:id="rId15"/>
    <p:sldId id="521" r:id="rId16"/>
    <p:sldId id="522" r:id="rId17"/>
    <p:sldId id="530" r:id="rId18"/>
    <p:sldId id="531" r:id="rId19"/>
    <p:sldId id="532" r:id="rId20"/>
    <p:sldId id="533" r:id="rId21"/>
    <p:sldId id="534" r:id="rId22"/>
    <p:sldId id="536" r:id="rId23"/>
    <p:sldId id="537" r:id="rId24"/>
    <p:sldId id="540" r:id="rId25"/>
    <p:sldId id="541" r:id="rId26"/>
    <p:sldId id="542" r:id="rId27"/>
    <p:sldId id="543" r:id="rId28"/>
    <p:sldId id="544" r:id="rId29"/>
    <p:sldId id="545" r:id="rId30"/>
    <p:sldId id="546" r:id="rId31"/>
    <p:sldId id="547" r:id="rId32"/>
    <p:sldId id="548" r:id="rId33"/>
    <p:sldId id="549" r:id="rId34"/>
    <p:sldId id="550" r:id="rId35"/>
    <p:sldId id="551" r:id="rId36"/>
    <p:sldId id="554" r:id="rId37"/>
    <p:sldId id="553" r:id="rId38"/>
    <p:sldId id="556" r:id="rId39"/>
    <p:sldId id="555" r:id="rId40"/>
    <p:sldId id="557" r:id="rId41"/>
    <p:sldId id="558" r:id="rId42"/>
    <p:sldId id="559" r:id="rId43"/>
    <p:sldId id="560" r:id="rId44"/>
    <p:sldId id="561" r:id="rId45"/>
    <p:sldId id="562" r:id="rId46"/>
    <p:sldId id="563" r:id="rId47"/>
    <p:sldId id="538" r:id="rId48"/>
    <p:sldId id="564" r:id="rId49"/>
    <p:sldId id="566" r:id="rId50"/>
    <p:sldId id="567" r:id="rId51"/>
    <p:sldId id="523" r:id="rId52"/>
    <p:sldId id="568" r:id="rId53"/>
    <p:sldId id="569" r:id="rId54"/>
    <p:sldId id="570" r:id="rId55"/>
    <p:sldId id="526" r:id="rId56"/>
    <p:sldId id="529" r:id="rId57"/>
    <p:sldId id="539" r:id="rId58"/>
    <p:sldId id="524" r:id="rId59"/>
    <p:sldId id="525" r:id="rId60"/>
    <p:sldId id="296" r:id="rId61"/>
    <p:sldId id="498" r:id="rId62"/>
    <p:sldId id="503" r:id="rId63"/>
    <p:sldId id="256" r:id="rId64"/>
    <p:sldId id="573" r:id="rId65"/>
    <p:sldId id="258" r:id="rId66"/>
    <p:sldId id="574" r:id="rId67"/>
    <p:sldId id="260" r:id="rId68"/>
    <p:sldId id="261" r:id="rId69"/>
    <p:sldId id="264" r:id="rId70"/>
    <p:sldId id="266" r:id="rId71"/>
    <p:sldId id="268" r:id="rId72"/>
    <p:sldId id="269" r:id="rId73"/>
    <p:sldId id="270" r:id="rId74"/>
    <p:sldId id="271" r:id="rId75"/>
    <p:sldId id="272" r:id="rId76"/>
    <p:sldId id="273" r:id="rId77"/>
    <p:sldId id="274" r:id="rId78"/>
    <p:sldId id="275" r:id="rId79"/>
    <p:sldId id="276" r:id="rId80"/>
    <p:sldId id="277" r:id="rId81"/>
    <p:sldId id="324" r:id="rId82"/>
    <p:sldId id="278" r:id="rId83"/>
    <p:sldId id="279" r:id="rId84"/>
    <p:sldId id="280" r:id="rId85"/>
    <p:sldId id="290" r:id="rId86"/>
    <p:sldId id="293" r:id="rId87"/>
    <p:sldId id="295" r:id="rId88"/>
    <p:sldId id="298" r:id="rId89"/>
    <p:sldId id="299" r:id="rId90"/>
    <p:sldId id="314" r:id="rId91"/>
    <p:sldId id="315" r:id="rId92"/>
    <p:sldId id="575" r:id="rId93"/>
    <p:sldId id="576" r:id="rId94"/>
    <p:sldId id="577" r:id="rId95"/>
    <p:sldId id="578" r:id="rId96"/>
    <p:sldId id="579" r:id="rId97"/>
    <p:sldId id="325" r:id="rId98"/>
    <p:sldId id="323" r:id="rId99"/>
  </p:sldIdLst>
  <p:sldSz cx="12192000" cy="6858000"/>
  <p:notesSz cx="6858000" cy="9144000"/>
  <p:embeddedFontLst>
    <p:embeddedFont>
      <p:font typeface="Calibri Light" panose="020F0302020204030204" pitchFamily="34" charset="0"/>
      <p:regular r:id="rId101"/>
      <p:italic r:id="rId102"/>
    </p:embeddedFont>
    <p:embeddedFont>
      <p:font typeface="Calibri" panose="020F0502020204030204" pitchFamily="34" charset="0"/>
      <p:regular r:id="rId103"/>
      <p:bold r:id="rId104"/>
      <p:italic r:id="rId105"/>
      <p:boldItalic r:id="rId106"/>
    </p:embeddedFont>
    <p:embeddedFont>
      <p:font typeface="Open Sans Light" panose="020B0604020202020204" charset="0"/>
      <p:regular r:id="rId107"/>
      <p: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9B8A5A-C289-8FD5-2D04-B3F56878733F}" name="Kyleigh Quiroga" initials="KQ" userId="S-1-5-21-4073843564-1505677776-1660908510-2211" providerId="AD"/>
  <p188:author id="{6613EF8E-E809-3BE8-2927-62D927D3DAB4}" name="Ebony Holmes" initials="EH" userId="S::Ebony.Holmes@mylosfa.la.gov::7a0dd8ef-1e1d-4bda-ac1f-2a06970715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992"/>
    <a:srgbClr val="FFCE2C"/>
    <a:srgbClr val="2F5591"/>
    <a:srgbClr val="57C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2" d="100"/>
          <a:sy n="52" d="100"/>
        </p:scale>
        <p:origin x="4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2.fntdata"/><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3.fntdata"/><Relationship Id="rId108"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6.fntdata"/><Relationship Id="rId119" Type="http://schemas.microsoft.com/office/2018/10/relationships/authors" Targe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50E86-D87D-4DCC-B1E0-90828CC8D902}"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00E2D-CCCE-4D2A-9F3B-78ADBA770633}" type="slidenum">
              <a:rPr lang="en-US" smtClean="0"/>
              <a:t>‹#›</a:t>
            </a:fld>
            <a:endParaRPr lang="en-US"/>
          </a:p>
        </p:txBody>
      </p:sp>
    </p:spTree>
    <p:extLst>
      <p:ext uri="{BB962C8B-B14F-4D97-AF65-F5344CB8AC3E}">
        <p14:creationId xmlns:p14="http://schemas.microsoft.com/office/powerpoint/2010/main" val="148150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3F21A-970B-2F4B-BCDE-3782157283DB}" type="slidenum">
              <a:rPr lang="en-US" smtClean="0"/>
              <a:t>2</a:t>
            </a:fld>
            <a:endParaRPr lang="en-US"/>
          </a:p>
        </p:txBody>
      </p:sp>
    </p:spTree>
    <p:extLst>
      <p:ext uri="{BB962C8B-B14F-4D97-AF65-F5344CB8AC3E}">
        <p14:creationId xmlns:p14="http://schemas.microsoft.com/office/powerpoint/2010/main" val="333300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16</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41400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21</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0441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22</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91520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23</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11774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24</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4518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232E"/>
                </a:solidFill>
                <a:effectLst/>
                <a:latin typeface="Public Sans"/>
              </a:rPr>
              <a:t>Graduate and professional students are not eligible to receive Direct Subsidized Loans.</a:t>
            </a:r>
            <a:endParaRPr lang="en-US" dirty="0"/>
          </a:p>
        </p:txBody>
      </p:sp>
      <p:sp>
        <p:nvSpPr>
          <p:cNvPr id="4" name="Slide Number Placeholder 3"/>
          <p:cNvSpPr>
            <a:spLocks noGrp="1"/>
          </p:cNvSpPr>
          <p:nvPr>
            <p:ph type="sldNum" sz="quarter" idx="5"/>
          </p:nvPr>
        </p:nvSpPr>
        <p:spPr/>
        <p:txBody>
          <a:bodyPr/>
          <a:lstStyle/>
          <a:p>
            <a:fld id="{DD200E2D-CCCE-4D2A-9F3B-78ADBA770633}" type="slidenum">
              <a:rPr lang="en-US" smtClean="0"/>
              <a:t>33</a:t>
            </a:fld>
            <a:endParaRPr lang="en-US"/>
          </a:p>
        </p:txBody>
      </p:sp>
    </p:spTree>
    <p:extLst>
      <p:ext uri="{BB962C8B-B14F-4D97-AF65-F5344CB8AC3E}">
        <p14:creationId xmlns:p14="http://schemas.microsoft.com/office/powerpoint/2010/main" val="237303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34</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8131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39</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41086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40</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763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41</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6070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7</a:t>
            </a:fld>
            <a:endParaRPr lang="en-US" dirty="0"/>
          </a:p>
        </p:txBody>
      </p:sp>
      <p:sp>
        <p:nvSpPr>
          <p:cNvPr id="6" name="Notes Placeholder 5">
            <a:extLst>
              <a:ext uri="{FF2B5EF4-FFF2-40B4-BE49-F238E27FC236}">
                <a16:creationId xmlns:a16="http://schemas.microsoft.com/office/drawing/2014/main" id="{2FF61DEB-69DA-1338-3D62-8FFF95535C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56988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42</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04686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43</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94736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45</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77035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46</a:t>
            </a:fld>
            <a:endParaRPr lang="en-US" dirty="0"/>
          </a:p>
        </p:txBody>
      </p:sp>
      <p:sp>
        <p:nvSpPr>
          <p:cNvPr id="6" name="Notes Placeholder 5">
            <a:extLst>
              <a:ext uri="{FF2B5EF4-FFF2-40B4-BE49-F238E27FC236}">
                <a16:creationId xmlns:a16="http://schemas.microsoft.com/office/drawing/2014/main" id="{2FF61DEB-69DA-1338-3D62-8FFF95535C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3455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48</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0667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49</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84397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50</a:t>
            </a:fld>
            <a:endParaRPr lang="en-US" dirty="0"/>
          </a:p>
        </p:txBody>
      </p:sp>
      <p:sp>
        <p:nvSpPr>
          <p:cNvPr id="6" name="Notes Placeholder 5">
            <a:extLst>
              <a:ext uri="{FF2B5EF4-FFF2-40B4-BE49-F238E27FC236}">
                <a16:creationId xmlns:a16="http://schemas.microsoft.com/office/drawing/2014/main" id="{2FF61DEB-69DA-1338-3D62-8FFF95535C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00876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54</a:t>
            </a:fld>
            <a:endParaRPr lang="en-US" dirty="0"/>
          </a:p>
        </p:txBody>
      </p:sp>
      <p:sp>
        <p:nvSpPr>
          <p:cNvPr id="6" name="Notes Placeholder 5">
            <a:extLst>
              <a:ext uri="{FF2B5EF4-FFF2-40B4-BE49-F238E27FC236}">
                <a16:creationId xmlns:a16="http://schemas.microsoft.com/office/drawing/2014/main" id="{2FF61DEB-69DA-1338-3D62-8FFF95535C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9051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55</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2761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56</a:t>
            </a:fld>
            <a:endParaRPr lang="en-US" dirty="0"/>
          </a:p>
        </p:txBody>
      </p:sp>
      <p:sp>
        <p:nvSpPr>
          <p:cNvPr id="6" name="Notes Placeholder 5">
            <a:extLst>
              <a:ext uri="{FF2B5EF4-FFF2-40B4-BE49-F238E27FC236}">
                <a16:creationId xmlns:a16="http://schemas.microsoft.com/office/drawing/2014/main" id="{2FF61DEB-69DA-1338-3D62-8FFF95535C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1988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8</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24401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59</a:t>
            </a:fld>
            <a:endParaRPr lang="en-US" dirty="0"/>
          </a:p>
        </p:txBody>
      </p:sp>
      <p:sp>
        <p:nvSpPr>
          <p:cNvPr id="6" name="Notes Placeholder 5">
            <a:extLst>
              <a:ext uri="{FF2B5EF4-FFF2-40B4-BE49-F238E27FC236}">
                <a16:creationId xmlns:a16="http://schemas.microsoft.com/office/drawing/2014/main" id="{E48E59C6-1746-2352-81DC-203FC6263B8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76083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3F21A-970B-2F4B-BCDE-3782157283DB}" type="slidenum">
              <a:rPr lang="en-US" smtClean="0"/>
              <a:t>60</a:t>
            </a:fld>
            <a:endParaRPr lang="en-US"/>
          </a:p>
        </p:txBody>
      </p:sp>
    </p:spTree>
    <p:extLst>
      <p:ext uri="{BB962C8B-B14F-4D97-AF65-F5344CB8AC3E}">
        <p14:creationId xmlns:p14="http://schemas.microsoft.com/office/powerpoint/2010/main" val="1793529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61</a:t>
            </a:fld>
            <a:endParaRPr lang="en-US" dirty="0"/>
          </a:p>
        </p:txBody>
      </p:sp>
      <p:sp>
        <p:nvSpPr>
          <p:cNvPr id="6" name="Notes Placeholder 5">
            <a:extLst>
              <a:ext uri="{FF2B5EF4-FFF2-40B4-BE49-F238E27FC236}">
                <a16:creationId xmlns:a16="http://schemas.microsoft.com/office/drawing/2014/main" id="{F649ED06-5EA4-A726-9481-33E0CC7E09E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65971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539729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2583888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551457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1966767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48E59C6-1746-2352-81DC-203FC6263B8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7608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fontAlgn="auto"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53972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258388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55145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67A7BE72-D58E-49C8-9C2C-14137089D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numCol="1"/>
          <a:lstStyle/>
          <a:p>
            <a:endParaRPr lang="en-US"/>
          </a:p>
        </p:txBody>
      </p:sp>
    </p:spTree>
    <p:extLst>
      <p:ext uri="{BB962C8B-B14F-4D97-AF65-F5344CB8AC3E}">
        <p14:creationId xmlns:p14="http://schemas.microsoft.com/office/powerpoint/2010/main" val="196676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14</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18332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15</a:t>
            </a:fld>
            <a:endParaRPr lang="en-US" dirty="0"/>
          </a:p>
        </p:txBody>
      </p:sp>
      <p:sp>
        <p:nvSpPr>
          <p:cNvPr id="6" name="Notes Placeholder 5">
            <a:extLst>
              <a:ext uri="{FF2B5EF4-FFF2-40B4-BE49-F238E27FC236}">
                <a16:creationId xmlns:a16="http://schemas.microsoft.com/office/drawing/2014/main" id="{AF644B0A-FEF3-25A8-4716-00944EF58E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8939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812D-E497-4678-B0DF-EED512EBA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07A596-0148-1554-AD0B-B4EBAB26D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611A3B-9E06-810C-D181-9F58867F604A}"/>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5" name="Footer Placeholder 4">
            <a:extLst>
              <a:ext uri="{FF2B5EF4-FFF2-40B4-BE49-F238E27FC236}">
                <a16:creationId xmlns:a16="http://schemas.microsoft.com/office/drawing/2014/main" id="{C2F0CF92-AB40-F21B-1AE2-F755B6582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27B7C-DE89-6D4C-55A3-BC3F5F651F56}"/>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89752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0A7A-4F05-4E08-C677-272910F95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84A836-C6DE-7C32-9F03-7B441D8C24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7A17D-35D3-6ED2-1239-409773A30F74}"/>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5" name="Footer Placeholder 4">
            <a:extLst>
              <a:ext uri="{FF2B5EF4-FFF2-40B4-BE49-F238E27FC236}">
                <a16:creationId xmlns:a16="http://schemas.microsoft.com/office/drawing/2014/main" id="{7A0EBD81-133B-A3C7-2894-D8161F682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65504-F673-433A-CCC5-9DB89136B75C}"/>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397097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D4040D-8DF6-0596-C55C-3B86BD84CE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EC1FB6-DFAD-99A5-E8DD-5A5AE259A6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D7F6C-60ED-4DB0-0557-5225F28C45FC}"/>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5" name="Footer Placeholder 4">
            <a:extLst>
              <a:ext uri="{FF2B5EF4-FFF2-40B4-BE49-F238E27FC236}">
                <a16:creationId xmlns:a16="http://schemas.microsoft.com/office/drawing/2014/main" id="{EE8A5FFF-93BF-30E3-E44B-23C9435EF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CA841-FC83-183A-4BEA-79E8A182F6CD}"/>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2082934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1383-AB31-891C-649D-8066E8271656}"/>
              </a:ext>
            </a:extLst>
          </p:cNvPr>
          <p:cNvSpPr>
            <a:spLocks noGrp="1"/>
          </p:cNvSpPr>
          <p:nvPr>
            <p:ph type="ctrTitle"/>
          </p:nvPr>
        </p:nvSpPr>
        <p:spPr>
          <a:xfrm>
            <a:off x="1524000" y="1122363"/>
            <a:ext cx="9144000" cy="2387600"/>
          </a:xfrm>
        </p:spPr>
        <p:txBody>
          <a:bodyPr numCol="1"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3AEA81-EE0B-67D0-CC52-9C146411E36E}"/>
              </a:ext>
            </a:extLst>
          </p:cNvPr>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94115-D02D-F17B-E8F5-7E1865213ED1}"/>
              </a:ext>
            </a:extLst>
          </p:cNvPr>
          <p:cNvSpPr>
            <a:spLocks noGrp="1"/>
          </p:cNvSpPr>
          <p:nvPr>
            <p:ph type="dt" sz="half" idx="10"/>
          </p:nvPr>
        </p:nvSpPr>
        <p:spPr/>
        <p:txBody>
          <a:bodyPr numCol="1"/>
          <a:lstStyle/>
          <a:p>
            <a:fld id="{5315438F-3638-7245-B5E4-102E08681ACB}" type="datetime1">
              <a:rPr lang="en-US" smtClean="0"/>
              <a:t>11/2/2023</a:t>
            </a:fld>
            <a:endParaRPr lang="en-US"/>
          </a:p>
        </p:txBody>
      </p:sp>
      <p:sp>
        <p:nvSpPr>
          <p:cNvPr id="5" name="Footer Placeholder 4">
            <a:extLst>
              <a:ext uri="{FF2B5EF4-FFF2-40B4-BE49-F238E27FC236}">
                <a16:creationId xmlns:a16="http://schemas.microsoft.com/office/drawing/2014/main" id="{BB443EB0-A4BB-D479-FE03-BA10E5D4547C}"/>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318CA73F-87D8-0AD3-C005-6BADDE1E3050}"/>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38032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8929-1A49-57CF-CBE5-0DBCFB1EF798}"/>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EB4913F4-47A7-E393-A92C-16E4C4F28DDD}"/>
              </a:ext>
            </a:extLst>
          </p:cNvPr>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9799D-193C-34B8-B307-8BE1FE98CA5F}"/>
              </a:ext>
            </a:extLst>
          </p:cNvPr>
          <p:cNvSpPr>
            <a:spLocks noGrp="1"/>
          </p:cNvSpPr>
          <p:nvPr>
            <p:ph type="dt" sz="half" idx="10"/>
          </p:nvPr>
        </p:nvSpPr>
        <p:spPr/>
        <p:txBody>
          <a:bodyPr numCol="1"/>
          <a:lstStyle/>
          <a:p>
            <a:fld id="{4BF7D19D-09CE-E44D-9D5A-14CE40180962}" type="datetime1">
              <a:rPr lang="en-US" smtClean="0"/>
              <a:t>11/2/2023</a:t>
            </a:fld>
            <a:endParaRPr lang="en-US"/>
          </a:p>
        </p:txBody>
      </p:sp>
      <p:sp>
        <p:nvSpPr>
          <p:cNvPr id="5" name="Footer Placeholder 4">
            <a:extLst>
              <a:ext uri="{FF2B5EF4-FFF2-40B4-BE49-F238E27FC236}">
                <a16:creationId xmlns:a16="http://schemas.microsoft.com/office/drawing/2014/main" id="{5A5FD6D6-9290-48BC-737B-D779FA788AD0}"/>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70867F88-9148-325A-38DB-5D3CF5B8D9A8}"/>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212053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9AAB-E129-35D7-9D11-D7304FEA6902}"/>
              </a:ext>
            </a:extLst>
          </p:cNvPr>
          <p:cNvSpPr>
            <a:spLocks noGrp="1"/>
          </p:cNvSpPr>
          <p:nvPr>
            <p:ph type="title"/>
          </p:nvPr>
        </p:nvSpPr>
        <p:spPr>
          <a:xfrm>
            <a:off x="831850" y="1709738"/>
            <a:ext cx="10515600" cy="2852737"/>
          </a:xfrm>
        </p:spPr>
        <p:txBody>
          <a:bodyPr numCol="1"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FC043C-9B81-4695-721D-1DE7FAEB99A5}"/>
              </a:ext>
            </a:extLst>
          </p:cNvPr>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1C33AB-0F26-C894-BAFC-C22D5029BF2A}"/>
              </a:ext>
            </a:extLst>
          </p:cNvPr>
          <p:cNvSpPr>
            <a:spLocks noGrp="1"/>
          </p:cNvSpPr>
          <p:nvPr>
            <p:ph type="dt" sz="half" idx="10"/>
          </p:nvPr>
        </p:nvSpPr>
        <p:spPr/>
        <p:txBody>
          <a:bodyPr numCol="1"/>
          <a:lstStyle/>
          <a:p>
            <a:fld id="{5E09653D-69A5-814E-A538-D2DA2D7A20E5}" type="datetime1">
              <a:rPr lang="en-US" smtClean="0"/>
              <a:t>11/2/2023</a:t>
            </a:fld>
            <a:endParaRPr lang="en-US"/>
          </a:p>
        </p:txBody>
      </p:sp>
      <p:sp>
        <p:nvSpPr>
          <p:cNvPr id="5" name="Footer Placeholder 4">
            <a:extLst>
              <a:ext uri="{FF2B5EF4-FFF2-40B4-BE49-F238E27FC236}">
                <a16:creationId xmlns:a16="http://schemas.microsoft.com/office/drawing/2014/main" id="{DB8DE079-EE77-E993-4BE7-3936B85388CD}"/>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6AA80274-7F51-D138-3D0A-C220F7D0DE46}"/>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2651677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3DF1-6288-3313-CB5D-B1ED0BFEB4C1}"/>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84374439-F22C-49FC-3742-7E28D62D18C8}"/>
              </a:ext>
            </a:extLst>
          </p:cNvPr>
          <p:cNvSpPr>
            <a:spLocks noGrp="1"/>
          </p:cNvSpPr>
          <p:nvPr>
            <p:ph sz="half" idx="1"/>
          </p:nvPr>
        </p:nvSpPr>
        <p:spPr>
          <a:xfrm>
            <a:off x="838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1D31B-2F80-9C6F-BD71-361A87BA1EDF}"/>
              </a:ext>
            </a:extLst>
          </p:cNvPr>
          <p:cNvSpPr>
            <a:spLocks noGrp="1"/>
          </p:cNvSpPr>
          <p:nvPr>
            <p:ph sz="half" idx="2"/>
          </p:nvPr>
        </p:nvSpPr>
        <p:spPr>
          <a:xfrm>
            <a:off x="6172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04CA8-6C25-0B53-09FE-DDB22BCEE145}"/>
              </a:ext>
            </a:extLst>
          </p:cNvPr>
          <p:cNvSpPr>
            <a:spLocks noGrp="1"/>
          </p:cNvSpPr>
          <p:nvPr>
            <p:ph type="dt" sz="half" idx="10"/>
          </p:nvPr>
        </p:nvSpPr>
        <p:spPr/>
        <p:txBody>
          <a:bodyPr numCol="1"/>
          <a:lstStyle/>
          <a:p>
            <a:fld id="{CE1B4409-6A64-6C43-AB0B-818545D7C8D5}" type="datetime1">
              <a:rPr lang="en-US" smtClean="0"/>
              <a:t>11/2/2023</a:t>
            </a:fld>
            <a:endParaRPr lang="en-US"/>
          </a:p>
        </p:txBody>
      </p:sp>
      <p:sp>
        <p:nvSpPr>
          <p:cNvPr id="6" name="Footer Placeholder 5">
            <a:extLst>
              <a:ext uri="{FF2B5EF4-FFF2-40B4-BE49-F238E27FC236}">
                <a16:creationId xmlns:a16="http://schemas.microsoft.com/office/drawing/2014/main" id="{172DC41D-496C-F1E9-48DD-F571EDD2379B}"/>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C6952495-32AA-5F83-ED8A-01F87E1DDF81}"/>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2385295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CDF2-603E-3DBE-4066-12B5F1A33DAC}"/>
              </a:ext>
            </a:extLst>
          </p:cNvPr>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a:extLst>
              <a:ext uri="{FF2B5EF4-FFF2-40B4-BE49-F238E27FC236}">
                <a16:creationId xmlns:a16="http://schemas.microsoft.com/office/drawing/2014/main" id="{786786AC-008B-E018-A258-4D307B320F84}"/>
              </a:ext>
            </a:extLst>
          </p:cNvPr>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CF9C89-B612-4D83-86B1-A6C7467D623B}"/>
              </a:ext>
            </a:extLst>
          </p:cNvPr>
          <p:cNvSpPr>
            <a:spLocks noGrp="1"/>
          </p:cNvSpPr>
          <p:nvPr>
            <p:ph sz="half" idx="2"/>
          </p:nvPr>
        </p:nvSpPr>
        <p:spPr>
          <a:xfrm>
            <a:off x="839788" y="2505075"/>
            <a:ext cx="5157787"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841C9-613C-C61F-780E-17C6E663C027}"/>
              </a:ext>
            </a:extLst>
          </p:cNvPr>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AB18A-EBA2-43E4-FCE2-10F5141CA7A2}"/>
              </a:ext>
            </a:extLst>
          </p:cNvPr>
          <p:cNvSpPr>
            <a:spLocks noGrp="1"/>
          </p:cNvSpPr>
          <p:nvPr>
            <p:ph sz="quarter" idx="4"/>
          </p:nvPr>
        </p:nvSpPr>
        <p:spPr>
          <a:xfrm>
            <a:off x="6172200" y="2505075"/>
            <a:ext cx="5183188"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60F3CE-0AAC-DE15-663D-4256B56464B7}"/>
              </a:ext>
            </a:extLst>
          </p:cNvPr>
          <p:cNvSpPr>
            <a:spLocks noGrp="1"/>
          </p:cNvSpPr>
          <p:nvPr>
            <p:ph type="dt" sz="half" idx="10"/>
          </p:nvPr>
        </p:nvSpPr>
        <p:spPr/>
        <p:txBody>
          <a:bodyPr numCol="1"/>
          <a:lstStyle/>
          <a:p>
            <a:fld id="{2A4C0704-EADF-C247-B8D8-E9C2BD02220E}" type="datetime1">
              <a:rPr lang="en-US" smtClean="0"/>
              <a:t>11/2/2023</a:t>
            </a:fld>
            <a:endParaRPr lang="en-US"/>
          </a:p>
        </p:txBody>
      </p:sp>
      <p:sp>
        <p:nvSpPr>
          <p:cNvPr id="8" name="Footer Placeholder 7">
            <a:extLst>
              <a:ext uri="{FF2B5EF4-FFF2-40B4-BE49-F238E27FC236}">
                <a16:creationId xmlns:a16="http://schemas.microsoft.com/office/drawing/2014/main" id="{BD7B01AA-3A09-F0EE-DC8F-8E51FBA74731}"/>
              </a:ext>
            </a:extLst>
          </p:cNvPr>
          <p:cNvSpPr>
            <a:spLocks noGrp="1"/>
          </p:cNvSpPr>
          <p:nvPr>
            <p:ph type="ftr" sz="quarter" idx="11"/>
          </p:nvPr>
        </p:nvSpPr>
        <p:spPr/>
        <p:txBody>
          <a:bodyPr numCol="1"/>
          <a:lstStyle/>
          <a:p>
            <a:endParaRPr lang="en-US"/>
          </a:p>
        </p:txBody>
      </p:sp>
      <p:sp>
        <p:nvSpPr>
          <p:cNvPr id="9" name="Slide Number Placeholder 8">
            <a:extLst>
              <a:ext uri="{FF2B5EF4-FFF2-40B4-BE49-F238E27FC236}">
                <a16:creationId xmlns:a16="http://schemas.microsoft.com/office/drawing/2014/main" id="{0A14FF25-9EB0-9BE4-30B5-112812F7E7AF}"/>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082188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F52A-A906-EA44-0EAB-9C063B9AA377}"/>
              </a:ext>
            </a:extLst>
          </p:cNvPr>
          <p:cNvSpPr>
            <a:spLocks noGrp="1"/>
          </p:cNvSpPr>
          <p:nvPr>
            <p:ph type="title"/>
          </p:nvPr>
        </p:nvSpPr>
        <p:spPr/>
        <p:txBody>
          <a:bodyPr numCol="1"/>
          <a:lstStyle/>
          <a:p>
            <a:r>
              <a:rPr lang="en-US"/>
              <a:t>Click to edit Master title style</a:t>
            </a:r>
          </a:p>
        </p:txBody>
      </p:sp>
      <p:sp>
        <p:nvSpPr>
          <p:cNvPr id="3" name="Date Placeholder 2">
            <a:extLst>
              <a:ext uri="{FF2B5EF4-FFF2-40B4-BE49-F238E27FC236}">
                <a16:creationId xmlns:a16="http://schemas.microsoft.com/office/drawing/2014/main" id="{231D67B6-AEE9-93B9-98E6-1EEAB720543C}"/>
              </a:ext>
            </a:extLst>
          </p:cNvPr>
          <p:cNvSpPr>
            <a:spLocks noGrp="1"/>
          </p:cNvSpPr>
          <p:nvPr>
            <p:ph type="dt" sz="half" idx="10"/>
          </p:nvPr>
        </p:nvSpPr>
        <p:spPr/>
        <p:txBody>
          <a:bodyPr numCol="1"/>
          <a:lstStyle/>
          <a:p>
            <a:fld id="{3377745E-1C1A-084D-80E0-8DC941BB3287}" type="datetime1">
              <a:rPr lang="en-US" smtClean="0"/>
              <a:t>11/2/2023</a:t>
            </a:fld>
            <a:endParaRPr lang="en-US"/>
          </a:p>
        </p:txBody>
      </p:sp>
      <p:sp>
        <p:nvSpPr>
          <p:cNvPr id="4" name="Footer Placeholder 3">
            <a:extLst>
              <a:ext uri="{FF2B5EF4-FFF2-40B4-BE49-F238E27FC236}">
                <a16:creationId xmlns:a16="http://schemas.microsoft.com/office/drawing/2014/main" id="{27D94F65-8787-F88F-7F31-93633954086C}"/>
              </a:ext>
            </a:extLst>
          </p:cNvPr>
          <p:cNvSpPr>
            <a:spLocks noGrp="1"/>
          </p:cNvSpPr>
          <p:nvPr>
            <p:ph type="ftr" sz="quarter" idx="11"/>
          </p:nvPr>
        </p:nvSpPr>
        <p:spPr/>
        <p:txBody>
          <a:bodyPr numCol="1"/>
          <a:lstStyle/>
          <a:p>
            <a:endParaRPr lang="en-US"/>
          </a:p>
        </p:txBody>
      </p:sp>
      <p:sp>
        <p:nvSpPr>
          <p:cNvPr id="5" name="Slide Number Placeholder 4">
            <a:extLst>
              <a:ext uri="{FF2B5EF4-FFF2-40B4-BE49-F238E27FC236}">
                <a16:creationId xmlns:a16="http://schemas.microsoft.com/office/drawing/2014/main" id="{5E0661B4-2EFD-372D-AD0E-B795FABEA1C4}"/>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2818924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B7B641-5428-DE42-1540-2F7186AC06E3}"/>
              </a:ext>
            </a:extLst>
          </p:cNvPr>
          <p:cNvSpPr>
            <a:spLocks noGrp="1"/>
          </p:cNvSpPr>
          <p:nvPr>
            <p:ph type="dt" sz="half" idx="10"/>
          </p:nvPr>
        </p:nvSpPr>
        <p:spPr/>
        <p:txBody>
          <a:bodyPr numCol="1"/>
          <a:lstStyle/>
          <a:p>
            <a:fld id="{6BBD2DF1-3FA0-1B44-BCF5-64D974D23BC7}" type="datetime1">
              <a:rPr lang="en-US" smtClean="0"/>
              <a:t>11/2/2023</a:t>
            </a:fld>
            <a:endParaRPr lang="en-US"/>
          </a:p>
        </p:txBody>
      </p:sp>
      <p:sp>
        <p:nvSpPr>
          <p:cNvPr id="3" name="Footer Placeholder 2">
            <a:extLst>
              <a:ext uri="{FF2B5EF4-FFF2-40B4-BE49-F238E27FC236}">
                <a16:creationId xmlns:a16="http://schemas.microsoft.com/office/drawing/2014/main" id="{FE04F6F8-DFD6-B245-D2CB-57DBEF975981}"/>
              </a:ext>
            </a:extLst>
          </p:cNvPr>
          <p:cNvSpPr>
            <a:spLocks noGrp="1"/>
          </p:cNvSpPr>
          <p:nvPr>
            <p:ph type="ftr" sz="quarter" idx="11"/>
          </p:nvPr>
        </p:nvSpPr>
        <p:spPr/>
        <p:txBody>
          <a:bodyPr numCol="1"/>
          <a:lstStyle/>
          <a:p>
            <a:endParaRPr lang="en-US"/>
          </a:p>
        </p:txBody>
      </p:sp>
      <p:sp>
        <p:nvSpPr>
          <p:cNvPr id="4" name="Slide Number Placeholder 3">
            <a:extLst>
              <a:ext uri="{FF2B5EF4-FFF2-40B4-BE49-F238E27FC236}">
                <a16:creationId xmlns:a16="http://schemas.microsoft.com/office/drawing/2014/main" id="{FF6CAA70-1F50-BDBD-60A9-939C303D1F9C}"/>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4141785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3823-9DD0-6071-10C7-7BA6EE63CC17}"/>
              </a:ext>
            </a:extLst>
          </p:cNvPr>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01588-2DBA-6BE5-F70F-CDD87615B000}"/>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70C8AB-B18F-2AE0-2959-955074336B40}"/>
              </a:ext>
            </a:extLst>
          </p:cNvPr>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9D8FF-7D28-1C78-95A5-DE1FFA08022F}"/>
              </a:ext>
            </a:extLst>
          </p:cNvPr>
          <p:cNvSpPr>
            <a:spLocks noGrp="1"/>
          </p:cNvSpPr>
          <p:nvPr>
            <p:ph type="dt" sz="half" idx="10"/>
          </p:nvPr>
        </p:nvSpPr>
        <p:spPr/>
        <p:txBody>
          <a:bodyPr numCol="1"/>
          <a:lstStyle/>
          <a:p>
            <a:fld id="{DC4FF0B7-5B36-DB40-BE87-5F749B73A5EA}" type="datetime1">
              <a:rPr lang="en-US" smtClean="0"/>
              <a:t>11/2/2023</a:t>
            </a:fld>
            <a:endParaRPr lang="en-US"/>
          </a:p>
        </p:txBody>
      </p:sp>
      <p:sp>
        <p:nvSpPr>
          <p:cNvPr id="6" name="Footer Placeholder 5">
            <a:extLst>
              <a:ext uri="{FF2B5EF4-FFF2-40B4-BE49-F238E27FC236}">
                <a16:creationId xmlns:a16="http://schemas.microsoft.com/office/drawing/2014/main" id="{561512BB-F1BA-EDA1-F30B-182AB014AABC}"/>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E12A46C2-C664-67E5-30E2-BF58638C9044}"/>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18336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6536-1466-4215-92FE-1AD1482151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BD7EA-49FA-2C7B-0F9A-CFDEF6428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05B54-001D-F170-EA76-4CB45E17CC4A}"/>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5" name="Footer Placeholder 4">
            <a:extLst>
              <a:ext uri="{FF2B5EF4-FFF2-40B4-BE49-F238E27FC236}">
                <a16:creationId xmlns:a16="http://schemas.microsoft.com/office/drawing/2014/main" id="{B145914C-4968-65A7-071F-8E53798D4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FBFCE-608D-AE12-2F4B-85FEB03E0C8E}"/>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3452742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A9FE-FF49-6CB3-C7EA-F71CA3C4E94E}"/>
              </a:ext>
            </a:extLst>
          </p:cNvPr>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F646F-22ED-191D-3225-48B11B15EA9F}"/>
              </a:ext>
            </a:extLst>
          </p:cNvPr>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847126-72F3-E643-72A4-49B2F723E558}"/>
              </a:ext>
            </a:extLst>
          </p:cNvPr>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9B874-FB68-5603-E5C2-C6A3A1EB1AC8}"/>
              </a:ext>
            </a:extLst>
          </p:cNvPr>
          <p:cNvSpPr>
            <a:spLocks noGrp="1"/>
          </p:cNvSpPr>
          <p:nvPr>
            <p:ph type="dt" sz="half" idx="10"/>
          </p:nvPr>
        </p:nvSpPr>
        <p:spPr/>
        <p:txBody>
          <a:bodyPr numCol="1"/>
          <a:lstStyle/>
          <a:p>
            <a:fld id="{BBDA234D-FC79-514B-AFDD-FDE1D43B0287}" type="datetime1">
              <a:rPr lang="en-US" smtClean="0"/>
              <a:t>11/2/2023</a:t>
            </a:fld>
            <a:endParaRPr lang="en-US"/>
          </a:p>
        </p:txBody>
      </p:sp>
      <p:sp>
        <p:nvSpPr>
          <p:cNvPr id="6" name="Footer Placeholder 5">
            <a:extLst>
              <a:ext uri="{FF2B5EF4-FFF2-40B4-BE49-F238E27FC236}">
                <a16:creationId xmlns:a16="http://schemas.microsoft.com/office/drawing/2014/main" id="{6C2FC860-6EC6-4610-FBBC-7FEAE69F60E2}"/>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17BC86E3-CDD6-A6B3-8600-81043E1E01E7}"/>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489727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BC2B-7314-D750-5039-EFDF97DDB78F}"/>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1AA21DEA-FE1B-D551-B0F3-52165F09C0F0}"/>
              </a:ext>
            </a:extLst>
          </p:cNvPr>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9336-BC0F-4313-7991-CC8014092E26}"/>
              </a:ext>
            </a:extLst>
          </p:cNvPr>
          <p:cNvSpPr>
            <a:spLocks noGrp="1"/>
          </p:cNvSpPr>
          <p:nvPr>
            <p:ph type="dt" sz="half" idx="10"/>
          </p:nvPr>
        </p:nvSpPr>
        <p:spPr/>
        <p:txBody>
          <a:bodyPr numCol="1"/>
          <a:lstStyle/>
          <a:p>
            <a:fld id="{CFF85804-CE4C-CF48-B0CB-9B353A1B2243}" type="datetime1">
              <a:rPr lang="en-US" smtClean="0"/>
              <a:t>11/2/2023</a:t>
            </a:fld>
            <a:endParaRPr lang="en-US"/>
          </a:p>
        </p:txBody>
      </p:sp>
      <p:sp>
        <p:nvSpPr>
          <p:cNvPr id="5" name="Footer Placeholder 4">
            <a:extLst>
              <a:ext uri="{FF2B5EF4-FFF2-40B4-BE49-F238E27FC236}">
                <a16:creationId xmlns:a16="http://schemas.microsoft.com/office/drawing/2014/main" id="{59C5E2EB-D080-455D-22A1-DBDDC6BE708C}"/>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18636AFF-B9E7-D078-71C3-0698D7C90C6C}"/>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054706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2FED9-D4E2-86E6-8D6A-FC1A9EAF96BB}"/>
              </a:ext>
            </a:extLst>
          </p:cNvPr>
          <p:cNvSpPr>
            <a:spLocks noGrp="1"/>
          </p:cNvSpPr>
          <p:nvPr>
            <p:ph type="title" orient="vert"/>
          </p:nvPr>
        </p:nvSpPr>
        <p:spPr>
          <a:xfrm>
            <a:off x="8724900" y="365125"/>
            <a:ext cx="2628900" cy="5811838"/>
          </a:xfrm>
        </p:spPr>
        <p:txBody>
          <a:bodyPr vert="eaVert" numCol="1"/>
          <a:lstStyle/>
          <a:p>
            <a:r>
              <a:rPr lang="en-US"/>
              <a:t>Click to edit Master title style</a:t>
            </a:r>
          </a:p>
        </p:txBody>
      </p:sp>
      <p:sp>
        <p:nvSpPr>
          <p:cNvPr id="3" name="Vertical Text Placeholder 2">
            <a:extLst>
              <a:ext uri="{FF2B5EF4-FFF2-40B4-BE49-F238E27FC236}">
                <a16:creationId xmlns:a16="http://schemas.microsoft.com/office/drawing/2014/main" id="{BFE17AE6-15C8-8880-F04D-071B36AA510C}"/>
              </a:ext>
            </a:extLst>
          </p:cNvPr>
          <p:cNvSpPr>
            <a:spLocks noGrp="1"/>
          </p:cNvSpPr>
          <p:nvPr>
            <p:ph type="body" orient="vert" idx="1"/>
          </p:nvPr>
        </p:nvSpPr>
        <p:spPr>
          <a:xfrm>
            <a:off x="838200" y="365125"/>
            <a:ext cx="7734300" cy="5811838"/>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97C68-813B-9903-341E-76C81B3D79E8}"/>
              </a:ext>
            </a:extLst>
          </p:cNvPr>
          <p:cNvSpPr>
            <a:spLocks noGrp="1"/>
          </p:cNvSpPr>
          <p:nvPr>
            <p:ph type="dt" sz="half" idx="10"/>
          </p:nvPr>
        </p:nvSpPr>
        <p:spPr/>
        <p:txBody>
          <a:bodyPr numCol="1"/>
          <a:lstStyle/>
          <a:p>
            <a:fld id="{B66507A2-6B3B-8045-AD1F-83B068FA3B04}" type="datetime1">
              <a:rPr lang="en-US" smtClean="0"/>
              <a:t>11/2/2023</a:t>
            </a:fld>
            <a:endParaRPr lang="en-US"/>
          </a:p>
        </p:txBody>
      </p:sp>
      <p:sp>
        <p:nvSpPr>
          <p:cNvPr id="5" name="Footer Placeholder 4">
            <a:extLst>
              <a:ext uri="{FF2B5EF4-FFF2-40B4-BE49-F238E27FC236}">
                <a16:creationId xmlns:a16="http://schemas.microsoft.com/office/drawing/2014/main" id="{787B226D-A053-AAF1-0865-68C29BCDC8EB}"/>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952D3290-66A5-A826-E197-B6FC55B1023F}"/>
              </a:ext>
            </a:extLst>
          </p:cNvPr>
          <p:cNvSpPr>
            <a:spLocks noGrp="1"/>
          </p:cNvSpPr>
          <p:nvPr>
            <p:ph type="sldNum" sz="quarter" idx="12"/>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59002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80C5-6031-383F-0BD2-F212ACB9F1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D893E-60A3-3904-B443-2D66DAD32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B4D6CF-DD56-8D8A-F7FD-0A333C111B77}"/>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5" name="Footer Placeholder 4">
            <a:extLst>
              <a:ext uri="{FF2B5EF4-FFF2-40B4-BE49-F238E27FC236}">
                <a16:creationId xmlns:a16="http://schemas.microsoft.com/office/drawing/2014/main" id="{254D6DBB-CA89-D325-6BA3-FBE87ACFB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B5F2B-F433-214E-3372-B60145373136}"/>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53453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D062-470B-0D77-7F50-8F0AFD486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3C34F-6483-BC5A-D9CE-FFD3E6DB05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0F32D4-4A96-3E93-CE23-AFFFB725C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CC8C5-4E7E-0B23-87F6-7969A82EA230}"/>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6" name="Footer Placeholder 5">
            <a:extLst>
              <a:ext uri="{FF2B5EF4-FFF2-40B4-BE49-F238E27FC236}">
                <a16:creationId xmlns:a16="http://schemas.microsoft.com/office/drawing/2014/main" id="{1DC7DA1C-272A-2B53-F534-49194AA24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C26B1-885A-CC4F-F912-F90FFEE24E61}"/>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276174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070C-6CC2-4918-C7F2-3A6A54FE4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C2C332-A97E-74F8-2DE5-C73340FB73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D62497-9C3F-F049-3FBB-437289183E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6A9F3F-57B0-6784-B888-DF96CCC0AE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CBF539-52B1-C38C-4B60-6121C8818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DD0B5C-2B3E-C577-3107-E286343FE882}"/>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8" name="Footer Placeholder 7">
            <a:extLst>
              <a:ext uri="{FF2B5EF4-FFF2-40B4-BE49-F238E27FC236}">
                <a16:creationId xmlns:a16="http://schemas.microsoft.com/office/drawing/2014/main" id="{4CAE8333-A6BD-7659-D132-0D3331749D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580465-987D-6F49-441F-1A6974405EB2}"/>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324675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CF4C-CCCC-1FBD-AA77-429FE1C54E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2660BF-7B85-3505-D808-1F00FD17E13A}"/>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4" name="Footer Placeholder 3">
            <a:extLst>
              <a:ext uri="{FF2B5EF4-FFF2-40B4-BE49-F238E27FC236}">
                <a16:creationId xmlns:a16="http://schemas.microsoft.com/office/drawing/2014/main" id="{996B1411-D1A6-3D07-E441-81C5E84209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071DCC-4FB9-C8CC-63AE-18D0034CCBD8}"/>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374282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26CA0-E567-CA1E-D3F4-0FB59E5F890C}"/>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3" name="Footer Placeholder 2">
            <a:extLst>
              <a:ext uri="{FF2B5EF4-FFF2-40B4-BE49-F238E27FC236}">
                <a16:creationId xmlns:a16="http://schemas.microsoft.com/office/drawing/2014/main" id="{17E9A7B1-8A49-A80D-A6C2-DFA05D4DC2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68821B-338D-2C0D-67BF-363C3C4C8F56}"/>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72896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D523-5B82-9F85-9330-C9B29F8F1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1B0309-0956-5728-1101-675ABB0DB5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5B9C6-55CC-D654-158E-39DCB6C28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92306-D33B-5A84-92CF-CC7EE935181A}"/>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6" name="Footer Placeholder 5">
            <a:extLst>
              <a:ext uri="{FF2B5EF4-FFF2-40B4-BE49-F238E27FC236}">
                <a16:creationId xmlns:a16="http://schemas.microsoft.com/office/drawing/2014/main" id="{CF54CD15-F141-3C29-D98F-48044080F7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CCC8A-F677-20C2-2DE7-384B82D53BAC}"/>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343484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C6EC-AAFA-431C-CCBD-9A3C4E7D5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DB38B6-321A-A860-55BA-6D292E23F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53DF0-3480-69B5-40FE-A2E1D89BE5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A70D9-1632-23AC-D503-E1D4D35F5DAB}"/>
              </a:ext>
            </a:extLst>
          </p:cNvPr>
          <p:cNvSpPr>
            <a:spLocks noGrp="1"/>
          </p:cNvSpPr>
          <p:nvPr>
            <p:ph type="dt" sz="half" idx="10"/>
          </p:nvPr>
        </p:nvSpPr>
        <p:spPr/>
        <p:txBody>
          <a:bodyPr/>
          <a:lstStyle/>
          <a:p>
            <a:fld id="{162A0174-E257-405D-B110-37F7E92F8F0C}" type="datetimeFigureOut">
              <a:rPr lang="en-US" smtClean="0"/>
              <a:t>11/2/2023</a:t>
            </a:fld>
            <a:endParaRPr lang="en-US"/>
          </a:p>
        </p:txBody>
      </p:sp>
      <p:sp>
        <p:nvSpPr>
          <p:cNvPr id="6" name="Footer Placeholder 5">
            <a:extLst>
              <a:ext uri="{FF2B5EF4-FFF2-40B4-BE49-F238E27FC236}">
                <a16:creationId xmlns:a16="http://schemas.microsoft.com/office/drawing/2014/main" id="{7345B71E-97F3-3211-BF8E-F62F0009B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0AAB5C-BD52-1799-9E3A-B1AD684B9F20}"/>
              </a:ext>
            </a:extLst>
          </p:cNvPr>
          <p:cNvSpPr>
            <a:spLocks noGrp="1"/>
          </p:cNvSpPr>
          <p:nvPr>
            <p:ph type="sldNum" sz="quarter" idx="12"/>
          </p:nvPr>
        </p:nvSpPr>
        <p:spPr/>
        <p:txBody>
          <a:bodyPr/>
          <a:lstStyle/>
          <a:p>
            <a:fld id="{A25FA53B-C7EB-4565-A71E-80B5461F632E}" type="slidenum">
              <a:rPr lang="en-US" smtClean="0"/>
              <a:t>‹#›</a:t>
            </a:fld>
            <a:endParaRPr lang="en-US"/>
          </a:p>
        </p:txBody>
      </p:sp>
    </p:spTree>
    <p:extLst>
      <p:ext uri="{BB962C8B-B14F-4D97-AF65-F5344CB8AC3E}">
        <p14:creationId xmlns:p14="http://schemas.microsoft.com/office/powerpoint/2010/main" val="2046238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2D8B0-C803-8A39-89E5-A3184C28BA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F969DA-E56C-6383-6BA4-749EC702C6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2BF6D-0401-BA55-26C4-6240E1A69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A0174-E257-405D-B110-37F7E92F8F0C}" type="datetimeFigureOut">
              <a:rPr lang="en-US" smtClean="0"/>
              <a:t>11/2/2023</a:t>
            </a:fld>
            <a:endParaRPr lang="en-US"/>
          </a:p>
        </p:txBody>
      </p:sp>
      <p:sp>
        <p:nvSpPr>
          <p:cNvPr id="5" name="Footer Placeholder 4">
            <a:extLst>
              <a:ext uri="{FF2B5EF4-FFF2-40B4-BE49-F238E27FC236}">
                <a16:creationId xmlns:a16="http://schemas.microsoft.com/office/drawing/2014/main" id="{8F286873-47F3-44A4-A22C-8AB5F682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590B9D-6382-D320-203F-8A26AEA226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FA53B-C7EB-4565-A71E-80B5461F632E}" type="slidenum">
              <a:rPr lang="en-US" smtClean="0"/>
              <a:t>‹#›</a:t>
            </a:fld>
            <a:endParaRPr lang="en-US"/>
          </a:p>
        </p:txBody>
      </p:sp>
    </p:spTree>
    <p:extLst>
      <p:ext uri="{BB962C8B-B14F-4D97-AF65-F5344CB8AC3E}">
        <p14:creationId xmlns:p14="http://schemas.microsoft.com/office/powerpoint/2010/main" val="88740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BF323-5C66-881E-2590-24923F8ED9FA}"/>
              </a:ext>
            </a:extLst>
          </p:cNvPr>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6B8CE-B345-7CF8-A339-44C0C08C6716}"/>
              </a:ext>
            </a:extLst>
          </p:cNvPr>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6E464-5136-8280-089B-00CF34FF29B6}"/>
              </a:ext>
            </a:extLst>
          </p:cNvPr>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F022A911-F0EF-2B4C-B0C9-99E4A529C720}" type="datetime1">
              <a:rPr lang="en-US" smtClean="0"/>
              <a:t>11/2/2023</a:t>
            </a:fld>
            <a:endParaRPr lang="en-US"/>
          </a:p>
        </p:txBody>
      </p:sp>
      <p:sp>
        <p:nvSpPr>
          <p:cNvPr id="5" name="Footer Placeholder 4">
            <a:extLst>
              <a:ext uri="{FF2B5EF4-FFF2-40B4-BE49-F238E27FC236}">
                <a16:creationId xmlns:a16="http://schemas.microsoft.com/office/drawing/2014/main" id="{6B6AF8EC-C7AC-11B5-6C46-448580C3B1B4}"/>
              </a:ext>
            </a:extLst>
          </p:cNvPr>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87B49-9E87-A49E-EDE0-52C873438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D88C9D7A-CE64-B040-B9A2-1C7FA4025703}" type="slidenum">
              <a:rPr lang="en-US" smtClean="0"/>
              <a:t>‹#›</a:t>
            </a:fld>
            <a:endParaRPr lang="en-US"/>
          </a:p>
        </p:txBody>
      </p:sp>
    </p:spTree>
    <p:extLst>
      <p:ext uri="{BB962C8B-B14F-4D97-AF65-F5344CB8AC3E}">
        <p14:creationId xmlns:p14="http://schemas.microsoft.com/office/powerpoint/2010/main" val="150778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2.ed.gov/about/offices/list/ope/pol/tsa.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4.png"/><Relationship Id="rId7" Type="http://schemas.openxmlformats.org/officeDocument/2006/relationships/hyperlink" Target="mailto:GeauxFAFSA@la.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27.emf"/></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mylosfa.la.gov/wp-content/uploads/Current-Year-TOPS-Funding.pdf"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mylosfa.la.gov/wp-content/uploads/2019/05/TOPSCoursesApproved5Scale.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mylosfa.la.gov/"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alifornia Sees More College Graduates, but Progress Is Uneven - Public  Policy Institute of California">
            <a:extLst>
              <a:ext uri="{FF2B5EF4-FFF2-40B4-BE49-F238E27FC236}">
                <a16:creationId xmlns:a16="http://schemas.microsoft.com/office/drawing/2014/main" id="{BF03111E-362C-4A9E-0EF0-3718569C30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12195207" cy="6862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F00CD3-360C-0C98-6A02-8FFBF41FD174}"/>
              </a:ext>
            </a:extLst>
          </p:cNvPr>
          <p:cNvSpPr/>
          <p:nvPr/>
        </p:nvSpPr>
        <p:spPr>
          <a:xfrm>
            <a:off x="4077080" y="-1"/>
            <a:ext cx="8119732" cy="6867053"/>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0556284-BD45-1FDB-BB6E-8350DAEAEC0A}"/>
              </a:ext>
            </a:extLst>
          </p:cNvPr>
          <p:cNvSpPr/>
          <p:nvPr/>
        </p:nvSpPr>
        <p:spPr>
          <a:xfrm>
            <a:off x="-1605" y="-4529"/>
            <a:ext cx="4078685" cy="6871581"/>
          </a:xfrm>
          <a:prstGeom prst="rect">
            <a:avLst/>
          </a:prstGeom>
          <a:solidFill>
            <a:srgbClr val="FFCE2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19E7966-38B6-8CC4-66F6-EE14D479AF26}"/>
              </a:ext>
            </a:extLst>
          </p:cNvPr>
          <p:cNvSpPr txBox="1"/>
          <p:nvPr/>
        </p:nvSpPr>
        <p:spPr>
          <a:xfrm>
            <a:off x="4077079" y="2767278"/>
            <a:ext cx="7703665" cy="1538883"/>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600" dirty="0">
                <a:solidFill>
                  <a:schemeClr val="bg1"/>
                </a:solidFill>
                <a:effectLst>
                  <a:outerShdw blurRad="50800" dist="38100" dir="2700000" algn="tl" rotWithShape="0">
                    <a:prstClr val="black">
                      <a:alpha val="40000"/>
                    </a:prstClr>
                  </a:outerShdw>
                </a:effectLst>
                <a:latin typeface="Circe Bold" panose="020B0502020203020203" pitchFamily="34" charset="77"/>
                <a:ea typeface="Open Sans Extrabold" panose="020B0306030504020204" pitchFamily="34" charset="0"/>
                <a:cs typeface="Open Sans Extrabold" panose="020B0306030504020204" pitchFamily="34" charset="0"/>
              </a:rPr>
              <a:t>FINANCIAL AID</a:t>
            </a:r>
            <a:r>
              <a:rPr lang="en-US" sz="4800" dirty="0">
                <a:solidFill>
                  <a:schemeClr val="bg1"/>
                </a:solidFill>
                <a:effectLst>
                  <a:outerShdw blurRad="50800" dist="38100" dir="2700000" algn="tl" rotWithShape="0">
                    <a:prstClr val="black">
                      <a:alpha val="40000"/>
                    </a:prstClr>
                  </a:outerShdw>
                </a:effectLst>
                <a:latin typeface="Circe Bold" panose="020B0502020203020203" pitchFamily="34" charset="77"/>
                <a:ea typeface="Open Sans Extrabold" panose="020B0306030504020204" pitchFamily="34" charset="0"/>
                <a:cs typeface="Open Sans Extrabold" panose="020B0306030504020204" pitchFamily="34" charset="0"/>
              </a:rPr>
              <a:t/>
            </a:r>
            <a:br>
              <a:rPr lang="en-US" sz="4800" dirty="0">
                <a:solidFill>
                  <a:schemeClr val="bg1"/>
                </a:solidFill>
                <a:effectLst>
                  <a:outerShdw blurRad="50800" dist="38100" dir="2700000" algn="tl" rotWithShape="0">
                    <a:prstClr val="black">
                      <a:alpha val="40000"/>
                    </a:prstClr>
                  </a:outerShdw>
                </a:effectLst>
                <a:latin typeface="Circe Bold" panose="020B0502020203020203" pitchFamily="34" charset="77"/>
                <a:ea typeface="Open Sans Extrabold" panose="020B0306030504020204" pitchFamily="34" charset="0"/>
                <a:cs typeface="Open Sans Extrabold" panose="020B0306030504020204" pitchFamily="34" charset="0"/>
              </a:rPr>
            </a:br>
            <a:r>
              <a:rPr lang="en-US" sz="2800" dirty="0">
                <a:solidFill>
                  <a:srgbClr val="FFDB5C"/>
                </a:solidFill>
                <a:effectLst>
                  <a:outerShdw blurRad="38100" dist="38100" dir="2700000" algn="tl" rotWithShape="0">
                    <a:srgbClr val="000000">
                      <a:alpha val="43137"/>
                    </a:srgbClr>
                  </a:outerShdw>
                </a:effectLst>
                <a:latin typeface="Circe Light" panose="020B0402020203020203" pitchFamily="34" charset="0"/>
                <a:ea typeface="Open Sans Extrabold" panose="020B0306030504020204" pitchFamily="34" charset="0"/>
                <a:cs typeface="Open Sans Extrabold" panose="020B0306030504020204" pitchFamily="34" charset="0"/>
              </a:rPr>
              <a:t>GETTING HELP PAYING FOR COLLEGE</a:t>
            </a:r>
            <a:endParaRPr kumimoji="0" lang="en-US" sz="4800" u="none" strike="noStrike" kern="1200" cap="none" spc="0" normalizeH="0" baseline="0" noProof="0" dirty="0">
              <a:solidFill>
                <a:srgbClr val="FFDB5C"/>
              </a:solidFill>
              <a:effectLst>
                <a:outerShdw blurRad="50800" dist="38100" dir="2700000" algn="tl" rotWithShape="0">
                  <a:prstClr val="black">
                    <a:alpha val="40000"/>
                  </a:prstClr>
                </a:outerShdw>
              </a:effectLst>
              <a:uLnTx/>
              <a:uFillTx/>
              <a:latin typeface="Circe Bold" panose="020B0502020203020203" pitchFamily="34" charset="77"/>
              <a:ea typeface="Open Sans Extrabold" panose="020B0306030504020204" pitchFamily="34" charset="0"/>
              <a:cs typeface="Open Sans Extrabold" panose="020B0306030504020204" pitchFamily="34" charset="0"/>
            </a:endParaRPr>
          </a:p>
        </p:txBody>
      </p:sp>
      <p:pic>
        <p:nvPicPr>
          <p:cNvPr id="8" name="Picture 8">
            <a:extLst>
              <a:ext uri="{FF2B5EF4-FFF2-40B4-BE49-F238E27FC236}">
                <a16:creationId xmlns:a16="http://schemas.microsoft.com/office/drawing/2014/main" id="{DF8F60C3-393F-9D3A-CEF0-BAF7EE4C45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996" t="5562" r="6996" b="6138"/>
          <a:stretch/>
        </p:blipFill>
        <p:spPr bwMode="auto">
          <a:xfrm>
            <a:off x="3208" y="1340228"/>
            <a:ext cx="4073872" cy="417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1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23524"/>
            <a:ext cx="11802031" cy="4339650"/>
          </a:xfrm>
          <a:prstGeom prst="rect">
            <a:avLst/>
          </a:prstGeom>
          <a:noFill/>
        </p:spPr>
        <p:txBody>
          <a:bodyPr wrap="square" numCol="1" rtlCol="0">
            <a:spAutoFit/>
          </a:bodyPr>
          <a:lstStyle/>
          <a:p>
            <a:pPr marL="0" marR="0" lvl="0" indent="0" algn="l" defTabSz="914400" rtl="0" eaLnBrk="1"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rPr>
              <a:t>Important Changes Coming to the 2024-25 Better </a:t>
            </a:r>
            <a:r>
              <a:rPr lang="en-US" sz="28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FAFSA®</a:t>
            </a:r>
            <a:endPar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endParaRP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FAFSA® will be a roles-based form.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Students will only see questions that they need to answer as a student.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For dependent students, a parent will need to log in to see the questions related to their role as a parent. (They will not see the student questions.)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Whoever starts the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first will need to identify the “contributors” (other people who need to provide information on that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It will be critical that the contributor’s information matches the information on the contributor’s Social Security card to prevent issues logging into the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a:t>
            </a:r>
          </a:p>
          <a:p>
            <a:pPr marL="342900" indent="-342900">
              <a:spcAft>
                <a:spcPts val="1200"/>
              </a:spcAft>
              <a:buFont typeface="Symbol" panose="05050102010706020507" pitchFamily="18" charset="2"/>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Student Aid Index (SAI) will replace the Expected Family Contribution (EFC).</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02D5470F-C3B5-9E15-F153-EA5148D6EBE2}"/>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CHANGES TO THE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 2024-25 BETTER FAFSA®</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5850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23524"/>
            <a:ext cx="11802031" cy="4185761"/>
          </a:xfrm>
          <a:prstGeom prst="rect">
            <a:avLst/>
          </a:prstGeom>
          <a:noFill/>
        </p:spPr>
        <p:txBody>
          <a:bodyPr wrap="square" numCol="1" rtlCol="0">
            <a:spAutoFit/>
          </a:bodyPr>
          <a:lstStyle/>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Applicants and other contributors must consent to the use of their Federal Tax Information (FTI) on the </a:t>
            </a: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An applicant or contributor can enter income and tax data manually on the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applicant will not be eligible for federal student aid until all required contributors provide consent.</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number of family members in college is no longer a factor in the needs analysis.</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Pell Grant eligibility will be expanded.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Pell Grant eligibility will be calculated based on the SAI (similar to how it has been based on the EFC) but will also be determined using Federal Poverty Tables, which take into account the family make-up, size, and income. </a:t>
            </a:r>
          </a:p>
        </p:txBody>
      </p:sp>
      <p:sp>
        <p:nvSpPr>
          <p:cNvPr id="4" name="TextBox 3">
            <a:extLst>
              <a:ext uri="{FF2B5EF4-FFF2-40B4-BE49-F238E27FC236}">
                <a16:creationId xmlns:a16="http://schemas.microsoft.com/office/drawing/2014/main" id="{E24A01C1-2DAE-3962-8957-D76254E1CC4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CHANGES TO THE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 2024-25 BETTER FAFSA®</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12665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548876"/>
            <a:ext cx="11802031" cy="4355038"/>
          </a:xfrm>
          <a:prstGeom prst="rect">
            <a:avLst/>
          </a:prstGeom>
          <a:noFill/>
        </p:spPr>
        <p:txBody>
          <a:bodyPr wrap="square" numCol="1" rtlCol="0">
            <a:spAutoFit/>
          </a:bodyPr>
          <a:lstStyle/>
          <a:p>
            <a:pPr marL="342900" marR="0" lvl="0"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definition of family size has changed to align with the number of individuals reported as dependents on the applicant’s (if independent) or applicant’s parents’ (if dependent) U.S. tax return. </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Applicants may update family size if it changes after filing the tax return.</a:t>
            </a:r>
          </a:p>
          <a:p>
            <a:pPr marL="342900" marR="0" lvl="0"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Beginning with the 2024-25 award year, otherwise dependent students who indicate that they have unusual circumstances that prevent them from providing parent data will no longer receive a rejected application.</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These students will have their application processed with a provisional independent status. </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This will generate output documents with a provisional SAI and an estimate of federal student aid eligibility. </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Aid administrators will need to make a final determination on whether these students should receive a dependency override.</a:t>
            </a:r>
          </a:p>
        </p:txBody>
      </p:sp>
      <p:sp>
        <p:nvSpPr>
          <p:cNvPr id="4" name="TextBox 3">
            <a:extLst>
              <a:ext uri="{FF2B5EF4-FFF2-40B4-BE49-F238E27FC236}">
                <a16:creationId xmlns:a16="http://schemas.microsoft.com/office/drawing/2014/main" id="{BCF00952-256A-B652-38C6-4C7ACDC9C79B}"/>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CHANGES TO THE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 2024-25 BETTER FAFSA®</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9327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our Guide to the FAFSA Application - OnToCollege">
            <a:extLst>
              <a:ext uri="{FF2B5EF4-FFF2-40B4-BE49-F238E27FC236}">
                <a16:creationId xmlns:a16="http://schemas.microsoft.com/office/drawing/2014/main" id="{D6A1E5AE-D47F-6FEA-33BD-2E7DB2A48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552"/>
          <a:stretch/>
        </p:blipFill>
        <p:spPr>
          <a:xfrm>
            <a:off x="0" y="1477088"/>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0"/>
                <a:ea typeface="Open Sans Light" panose="020B0306030504020204" pitchFamily="34" charset="0"/>
                <a:cs typeface="Open Sans Light" panose="020B0306030504020204" pitchFamily="34" charset="0"/>
              </a:rPr>
              <a:t>WHAT IS THE </a:t>
            </a: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FSA ID?</a:t>
            </a:r>
            <a:endParaRPr kumimoji="0" lang="en-US" sz="40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A8EC2D01-F5CC-EFDF-A0A2-6E217FCAA472}"/>
              </a:ext>
            </a:extLst>
          </p:cNvPr>
          <p:cNvSpPr txBox="1"/>
          <p:nvPr/>
        </p:nvSpPr>
        <p:spPr>
          <a:xfrm>
            <a:off x="4969564" y="1755238"/>
            <a:ext cx="7047071" cy="3676391"/>
          </a:xfrm>
          <a:prstGeom prst="rect">
            <a:avLst/>
          </a:prstGeom>
          <a:noFill/>
        </p:spPr>
        <p:txBody>
          <a:bodyPr wrap="square" numCol="1" rtlCol="0">
            <a:spAutoFit/>
          </a:bodyPr>
          <a:lstStyle/>
          <a:p>
            <a:pPr marL="342900" marR="0" lvl="0"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The FSA ID (account username and password) allows students and parents to identify themselves electronically to access Federal Student Aid websites.</a:t>
            </a:r>
          </a:p>
          <a:p>
            <a:pPr marL="800100"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FSA ID two-step verification will be required for everyone. </a:t>
            </a:r>
          </a:p>
          <a:p>
            <a:pPr marL="800100"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Logging into a FAFSA® using student demographic information will no longer be possible. </a:t>
            </a:r>
          </a:p>
          <a:p>
            <a:pPr marL="800100"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srgbClr val="254992"/>
                </a:solidFill>
                <a:latin typeface="Circe Light" panose="020B0402020203020203" pitchFamily="34" charset="0"/>
              </a:rPr>
              <a:t>T</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he student </a:t>
            </a:r>
            <a:r>
              <a:rPr lang="en-US" sz="2000" dirty="0">
                <a:solidFill>
                  <a:srgbClr val="254992"/>
                </a:solidFill>
                <a:latin typeface="Circe Light" panose="020B0402020203020203" pitchFamily="34" charset="0"/>
              </a:rPr>
              <a:t>and parent must have different FSA IDs using separate email addresses and phone numbers.</a:t>
            </a:r>
            <a:endPar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endParaRPr>
          </a:p>
          <a:p>
            <a:pPr marL="342900" marR="0" lvl="0"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endParaRPr>
          </a:p>
        </p:txBody>
      </p:sp>
    </p:spTree>
    <p:extLst>
      <p:ext uri="{BB962C8B-B14F-4D97-AF65-F5344CB8AC3E}">
        <p14:creationId xmlns:p14="http://schemas.microsoft.com/office/powerpoint/2010/main" val="1131669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14</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FEDERAL STUDENT AID</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 ELIGIBILITY</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3500958"/>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Be a U.S. citizen or an eligible non-citizen</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Have a valid Social Security Number</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have a high school diploma or its equivalent, or </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Complete a state approved home school program</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Pass an ability-to-benefit test</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Maintain Satisfactory Academic Progress (SAP) </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Check with your school to determine its SAP standards</a:t>
            </a:r>
          </a:p>
        </p:txBody>
      </p:sp>
    </p:spTree>
    <p:extLst>
      <p:ext uri="{BB962C8B-B14F-4D97-AF65-F5344CB8AC3E}">
        <p14:creationId xmlns:p14="http://schemas.microsoft.com/office/powerpoint/2010/main" val="255272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15</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FEDERAL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PELL GRANT</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151906"/>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General Information	</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Entitlement for students with substantial financial need</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Gift aid – does not have to be repaid</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Portable – can receive at any participating institution</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Eligibility is determined by the federal central processor when the FAFSA® is filed</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Maximum Annual Award: $7,395 (2023-24)</a:t>
            </a:r>
            <a:b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endPar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Eligibility Criteria</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Undergraduate students without a bachelor’s degree or first professional degree</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demonstrate exceptional financial need</a:t>
            </a:r>
          </a:p>
        </p:txBody>
      </p:sp>
    </p:spTree>
    <p:extLst>
      <p:ext uri="{BB962C8B-B14F-4D97-AF65-F5344CB8AC3E}">
        <p14:creationId xmlns:p14="http://schemas.microsoft.com/office/powerpoint/2010/main" val="326064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16</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CAMPUS-BASED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FEDERAL AID</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3777957"/>
          </a:xfrm>
          <a:prstGeom prst="rect">
            <a:avLst/>
          </a:prstGeom>
          <a:noFill/>
        </p:spPr>
        <p:txBody>
          <a:bodyPr wrap="square" rtlCol="0">
            <a:spAutoFit/>
          </a:bodyPr>
          <a:lstStyle/>
          <a:p>
            <a:pPr>
              <a:lnSpc>
                <a:spcPct val="90000"/>
              </a:lnSpc>
              <a:spcAft>
                <a:spcPts val="600"/>
              </a:spcAft>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Eligibility is determined by the institution’s financial aid office for the following programs: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Children of Fallen Heroes Scholarship </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Federal Supplemental Educational Opportunity Grant (FSEOG)</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TEACH Grant</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Iraq and Afghanistan Service Grant</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Federal Work Study</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William D. Ford Direct Student Loans</a:t>
            </a:r>
          </a:p>
        </p:txBody>
      </p:sp>
    </p:spTree>
    <p:extLst>
      <p:ext uri="{BB962C8B-B14F-4D97-AF65-F5344CB8AC3E}">
        <p14:creationId xmlns:p14="http://schemas.microsoft.com/office/powerpoint/2010/main" val="260488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y be an image of 1 person, outdoors and monument">
            <a:extLst>
              <a:ext uri="{FF2B5EF4-FFF2-40B4-BE49-F238E27FC236}">
                <a16:creationId xmlns:a16="http://schemas.microsoft.com/office/drawing/2014/main" id="{61FF5D46-B7C5-374A-95E3-66D3FB758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39" b="9735"/>
          <a:stretch/>
        </p:blipFill>
        <p:spPr bwMode="auto">
          <a:xfrm>
            <a:off x="0" y="1477088"/>
            <a:ext cx="4816545"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17</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2950038"/>
          </a:xfrm>
          <a:prstGeom prst="rect">
            <a:avLst/>
          </a:prstGeom>
          <a:noFill/>
        </p:spPr>
        <p:txBody>
          <a:bodyPr wrap="square" rtlCol="0">
            <a:spAutoFit/>
          </a:bodyPr>
          <a:lstStyle/>
          <a:p>
            <a:pPr>
              <a:lnSpc>
                <a:spcPct val="90000"/>
              </a:lnSpc>
              <a:spcAft>
                <a:spcPts val="600"/>
              </a:spcAft>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General Information:</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Pell-eligible student whose parent or guardian died in the line of duty while performing as a public safety officer is eligible to receive a maximum Pell Grant for the award year for which the determination of eligibility is made.</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CHILDREN OF </a:t>
            </a: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FALLEN HEROES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SCHOLARSHIP</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2568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y be an image of 1 person, outdoors and monument">
            <a:extLst>
              <a:ext uri="{FF2B5EF4-FFF2-40B4-BE49-F238E27FC236}">
                <a16:creationId xmlns:a16="http://schemas.microsoft.com/office/drawing/2014/main" id="{61FF5D46-B7C5-374A-95E3-66D3FB758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39" b="9735"/>
          <a:stretch/>
        </p:blipFill>
        <p:spPr bwMode="auto">
          <a:xfrm>
            <a:off x="0" y="1477088"/>
            <a:ext cx="4816545"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065344"/>
          </a:xfrm>
          <a:prstGeom prst="rect">
            <a:avLst/>
          </a:prstGeom>
          <a:noFill/>
        </p:spPr>
        <p:txBody>
          <a:bodyPr wrap="square" rtlCol="0">
            <a:spAutoFit/>
          </a:bodyPr>
          <a:lstStyle/>
          <a:p>
            <a:pPr>
              <a:lnSpc>
                <a:spcPct val="90000"/>
              </a:lnSpc>
              <a:spcAft>
                <a:spcPts val="600"/>
              </a:spcAft>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Eligibility Criteria:</a:t>
            </a:r>
          </a:p>
          <a:p>
            <a:pPr marL="347472" indent="-347472">
              <a:lnSpc>
                <a:spcPct val="90000"/>
              </a:lnSpc>
              <a:spcAft>
                <a:spcPts val="600"/>
              </a:spcAft>
              <a:buFont typeface="Arial" panose="020B0604020202020204" pitchFamily="34" charset="0"/>
              <a:buChar char="•"/>
            </a:pPr>
            <a:r>
              <a:rPr lang="en-US" sz="27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Student must be Pell-eligible and have a Pell-eligible SAI and be less than 24 years of age or enrolled at an institution of higher education at the time of his or her parent’s or guardian’s death. </a:t>
            </a:r>
          </a:p>
          <a:p>
            <a:pPr marL="347472" indent="-347472">
              <a:lnSpc>
                <a:spcPct val="90000"/>
              </a:lnSpc>
              <a:spcAft>
                <a:spcPts val="600"/>
              </a:spcAft>
              <a:buFont typeface="Arial" panose="020B0604020202020204" pitchFamily="34" charset="0"/>
              <a:buChar char="•"/>
            </a:pPr>
            <a:r>
              <a:rPr lang="en-US" sz="27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 subsequent award years, the student continues to be eligible for the scholarship, as long as the student has a Pell-eligible SAI and continues to be an eligible student.</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CHILDREN OF </a:t>
            </a: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FALLEN HEROES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SCHOLARSHIP</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7019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19</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192686"/>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General Information:</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Gift aid	</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Maximum Award Amount: $4,000</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Apply by completing the FAFSA® annually</a:t>
            </a: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a:r>
            <a:b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endPar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Eligibility Criteria:</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Undergraduate students without a bachelor’s or first professional degree</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demonstrate substantial financial need</a:t>
            </a:r>
          </a:p>
        </p:txBody>
      </p:sp>
      <p:sp>
        <p:nvSpPr>
          <p:cNvPr id="3" name="TextBox 2">
            <a:extLst>
              <a:ext uri="{FF2B5EF4-FFF2-40B4-BE49-F238E27FC236}">
                <a16:creationId xmlns:a16="http://schemas.microsoft.com/office/drawing/2014/main" id="{C1C73CDE-709D-FBDE-A697-176632F11093}"/>
              </a:ext>
            </a:extLst>
          </p:cNvPr>
          <p:cNvSpPr txBox="1"/>
          <p:nvPr/>
        </p:nvSpPr>
        <p:spPr>
          <a:xfrm>
            <a:off x="0" y="242678"/>
            <a:ext cx="12122092" cy="1061829"/>
          </a:xfrm>
          <a:prstGeom prst="rect">
            <a:avLst/>
          </a:prstGeom>
          <a:noFill/>
        </p:spPr>
        <p:txBody>
          <a:bodyPr wrap="square" rtlCol="0">
            <a:spAutoFit/>
          </a:bodyPr>
          <a:lstStyle/>
          <a:p>
            <a:pPr lvl="0" algn="ctr">
              <a:defRPr/>
            </a:pPr>
            <a:r>
              <a:rPr lang="en-US" sz="31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FEDERAL SUPPLEMENTAL EDUCATIONAL OPPORTUNITY GRANT </a:t>
            </a:r>
            <a:r>
              <a:rPr lang="en-US" sz="32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(FSEOG)</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2310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Galvez Building &amp; Capitol Complex Conference Center | KPS Group">
            <a:extLst>
              <a:ext uri="{FF2B5EF4-FFF2-40B4-BE49-F238E27FC236}">
                <a16:creationId xmlns:a16="http://schemas.microsoft.com/office/drawing/2014/main" id="{F0ED50D5-8DC7-B433-7E10-3BF5A436BB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923"/>
            <a:ext cx="5002170" cy="618117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1808C5E-3E3E-B756-EAF9-3086F9F36E3B}"/>
              </a:ext>
            </a:extLst>
          </p:cNvPr>
          <p:cNvSpPr txBox="1"/>
          <p:nvPr/>
        </p:nvSpPr>
        <p:spPr>
          <a:xfrm>
            <a:off x="5245116" y="1493490"/>
            <a:ext cx="6630654" cy="1754326"/>
          </a:xfrm>
          <a:prstGeom prst="rect">
            <a:avLst/>
          </a:prstGeom>
          <a:noFill/>
        </p:spPr>
        <p:txBody>
          <a:bodyPr wrap="square" rtlCol="0">
            <a:spAutoFit/>
          </a:bodyPr>
          <a:lstStyle/>
          <a:p>
            <a:r>
              <a:rPr lang="en-US" dirty="0">
                <a:solidFill>
                  <a:srgbClr val="0F4D8F"/>
                </a:solidFill>
                <a:latin typeface="Circe Light" panose="020B0402020203020203" pitchFamily="34" charset="0"/>
              </a:rPr>
              <a:t>The Louisiana Office of Student Financial Assistance (LOSFA) is a Program of the Louisiana Board of Regents, </a:t>
            </a:r>
            <a:r>
              <a:rPr lang="en-US" dirty="0">
                <a:solidFill>
                  <a:srgbClr val="0F4D8F"/>
                </a:solidFill>
                <a:latin typeface="Circe Light" panose="020B0402020203020203" pitchFamily="34" charset="77"/>
              </a:rPr>
              <a:t>that strives to be Louisiana’s first choice for college access by promoting, preparing for and providing equity of college access. LOSFA administers the state’s scholarship and grant programs and the state’s Internal Revenue Code Section 529 college savings programs. </a:t>
            </a:r>
          </a:p>
        </p:txBody>
      </p:sp>
      <p:pic>
        <p:nvPicPr>
          <p:cNvPr id="32" name="Picture 31">
            <a:extLst>
              <a:ext uri="{FF2B5EF4-FFF2-40B4-BE49-F238E27FC236}">
                <a16:creationId xmlns:a16="http://schemas.microsoft.com/office/drawing/2014/main" id="{E637D769-CBC1-A91B-5469-09A9435F2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34" name="Rectangle 33">
            <a:extLst>
              <a:ext uri="{FF2B5EF4-FFF2-40B4-BE49-F238E27FC236}">
                <a16:creationId xmlns:a16="http://schemas.microsoft.com/office/drawing/2014/main" id="{DFE46814-FF33-2789-271E-AFE661321027}"/>
              </a:ext>
            </a:extLst>
          </p:cNvPr>
          <p:cNvSpPr/>
          <p:nvPr/>
        </p:nvSpPr>
        <p:spPr>
          <a:xfrm>
            <a:off x="0" y="-5923"/>
            <a:ext cx="5002169" cy="6181171"/>
          </a:xfrm>
          <a:prstGeom prst="rect">
            <a:avLst/>
          </a:prstGeom>
          <a:solidFill>
            <a:srgbClr val="FFCE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70" name="Picture 6" descr="Board of Regents &amp; STEM – LaSTEM">
            <a:extLst>
              <a:ext uri="{FF2B5EF4-FFF2-40B4-BE49-F238E27FC236}">
                <a16:creationId xmlns:a16="http://schemas.microsoft.com/office/drawing/2014/main" id="{3E01C523-ABED-BC9F-7B2C-97EA33D122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4892" y="3571590"/>
            <a:ext cx="1808104" cy="236058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92AD175-4480-5EA2-1BB5-E31F39FDFD74}"/>
              </a:ext>
            </a:extLst>
          </p:cNvPr>
          <p:cNvSpPr txBox="1"/>
          <p:nvPr/>
        </p:nvSpPr>
        <p:spPr>
          <a:xfrm>
            <a:off x="6859154" y="643345"/>
            <a:ext cx="3339581" cy="646331"/>
          </a:xfrm>
          <a:prstGeom prst="rect">
            <a:avLst/>
          </a:prstGeom>
          <a:noFill/>
        </p:spPr>
        <p:txBody>
          <a:bodyPr wrap="square">
            <a:spAutoFit/>
          </a:bodyPr>
          <a:lstStyle/>
          <a:p>
            <a:pPr lvl="0" algn="ctr">
              <a:defRPr/>
            </a:pPr>
            <a:r>
              <a:rPr lang="en-US" sz="3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ABOUT</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 </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272" name="Picture 8">
            <a:extLst>
              <a:ext uri="{FF2B5EF4-FFF2-40B4-BE49-F238E27FC236}">
                <a16:creationId xmlns:a16="http://schemas.microsoft.com/office/drawing/2014/main" id="{8CC7346E-9F16-494D-860F-EBEEA18E309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6996" t="5562" r="6996" b="6138"/>
          <a:stretch/>
        </p:blipFill>
        <p:spPr bwMode="auto">
          <a:xfrm>
            <a:off x="-8779" y="399760"/>
            <a:ext cx="5002170" cy="513552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D0BA7C65-B5EB-045A-96F2-CCBF36DAABA4}"/>
              </a:ext>
            </a:extLst>
          </p:cNvPr>
          <p:cNvSpPr/>
          <p:nvPr/>
        </p:nvSpPr>
        <p:spPr>
          <a:xfrm>
            <a:off x="6705460" y="571745"/>
            <a:ext cx="3646968" cy="682752"/>
          </a:xfrm>
          <a:prstGeom prst="rect">
            <a:avLst/>
          </a:prstGeom>
          <a:no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a:extLst>
              <a:ext uri="{FF2B5EF4-FFF2-40B4-BE49-F238E27FC236}">
                <a16:creationId xmlns:a16="http://schemas.microsoft.com/office/drawing/2014/main" id="{6FF4CD4C-9D65-4F44-90EE-2528B6B5E5EB}"/>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3440977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lementary School Requirements and Qualifications">
            <a:extLst>
              <a:ext uri="{FF2B5EF4-FFF2-40B4-BE49-F238E27FC236}">
                <a16:creationId xmlns:a16="http://schemas.microsoft.com/office/drawing/2014/main" id="{1D8B3D65-0D9E-F76F-81E5-6F2B97B39549}"/>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8854"/>
          <a:stretch/>
        </p:blipFill>
        <p:spPr bwMode="auto">
          <a:xfrm>
            <a:off x="-5" y="1477088"/>
            <a:ext cx="4816547" cy="469192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0" y="1477094"/>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20</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255011"/>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Teacher Education Assistance for College and Higher Education (TEACH) Grant </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Grants for undergraduate and graduate students who intend to teach full-time in high-need subject areas for at least four years at schools that serve low-income students </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Maximum Annual Award Amount: $4,000</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Aggregate Undergraduate Limit: $16,000</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Aggregate Graduate Limit: $8,000</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Institutions are not required to participate in this program</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TEACH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GRANT</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75107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21</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TEACH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GRANT</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3950890"/>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Eligibility Requirements</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Apply by completing the FAFSA® annually</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Not required to have financial need</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Meet one of the following academic criteria:</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Score above the 75th percentile on a college admissions test (e.g., SAT, ACT, or GRE) </a:t>
            </a:r>
            <a:r>
              <a:rPr lang="en-US" sz="2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or</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Graduate from high school with a cumulative GPA of at least 3.25 on a 4.0 scale to receive a grant as a freshman, or </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Have a cumulative college GPA of at least 3.25 to receive a grant for each subsequent term</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complete TEACH Grant counseling</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Sign a TEACH Grant Agreement to serve</a:t>
            </a:r>
          </a:p>
        </p:txBody>
      </p:sp>
    </p:spTree>
    <p:extLst>
      <p:ext uri="{BB962C8B-B14F-4D97-AF65-F5344CB8AC3E}">
        <p14:creationId xmlns:p14="http://schemas.microsoft.com/office/powerpoint/2010/main" val="517242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143000"/>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22</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248334"/>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TEACH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GRANT</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293617"/>
            <a:ext cx="11802031" cy="4615110"/>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Teaching Obligation</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Recipients must serve as a highly-qualified, full-time teacher in a high-need subject area for at least four years at a school serving low-income students </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mathematics;</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science, including, but not limited to, computer science;</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foreign language;</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bilingual education;</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English language acquisition;</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special education; or</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any other field that has been identified as high-need in the annual Teacher Shortage Area Nationwide Listing (Nationwide List) </a:t>
            </a:r>
            <a:r>
              <a:rPr lang="en-US" sz="2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hlinkClick r:id="rId4"/>
              </a:rPr>
              <a:t>https://www2.ed.gov/about/offices/list/ope/pol/tsa.html</a:t>
            </a:r>
            <a:r>
              <a:rPr lang="en-US" sz="2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 </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Recipients must complete their teaching obligation within eight years of finishing the program for which they received the grant or repay the grant plus interest</a:t>
            </a:r>
          </a:p>
        </p:txBody>
      </p:sp>
    </p:spTree>
    <p:extLst>
      <p:ext uri="{BB962C8B-B14F-4D97-AF65-F5344CB8AC3E}">
        <p14:creationId xmlns:p14="http://schemas.microsoft.com/office/powerpoint/2010/main" val="78408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23</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IRAQ AND AFGHANISTAN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SERVICE GRANT</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98966"/>
            <a:ext cx="11802031" cy="4365811"/>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You may be eligible to receive the Iraq and Afghanistan Service Grant if</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you are not eligible for a Federal Pell Grant on the basis of your Expected Family Contribution but</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meet the remaining Federal Pell Grant eligibility requirements, and</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your parent or guardian was a member of the U.S. armed forces and died as a result of military service performed in Iraq or Afghanistan after the events of 9/11, and</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you were under 24 years old or enrolled in college at least part-time at the time of your parent’s or guardian’s death.</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Maximum award is equal to maximum Pell Grant amount</a:t>
            </a:r>
          </a:p>
        </p:txBody>
      </p:sp>
    </p:spTree>
    <p:extLst>
      <p:ext uri="{BB962C8B-B14F-4D97-AF65-F5344CB8AC3E}">
        <p14:creationId xmlns:p14="http://schemas.microsoft.com/office/powerpoint/2010/main" val="3568634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24</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FEDERAL WORK STUDY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(FWS)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129592"/>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Federal Work-Study provides part-time jobs for undergraduate and graduate students with financial need, allowing them to earn money to help pay education expenses. The program encourages community service work and work related to the student’s course of study.</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General Information:</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Apply by completing the FAFSA® annually</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Eligibility determined by the institution’s financial aid office</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Wages must be not less than current minimum wage but may be more</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The amount you earn per academic year cannot exceed your total FWS award</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Employer may be the institution, a non-profit organization, or public agency</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Jobs at a non-profit organization or public agency must be related to the student’s major</a:t>
            </a:r>
          </a:p>
        </p:txBody>
      </p:sp>
    </p:spTree>
    <p:extLst>
      <p:ext uri="{BB962C8B-B14F-4D97-AF65-F5344CB8AC3E}">
        <p14:creationId xmlns:p14="http://schemas.microsoft.com/office/powerpoint/2010/main" val="4142479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ederal Work Study informative Image">
            <a:extLst>
              <a:ext uri="{FF2B5EF4-FFF2-40B4-BE49-F238E27FC236}">
                <a16:creationId xmlns:a16="http://schemas.microsoft.com/office/drawing/2014/main" id="{6F29D5DE-7C9B-4BC5-A95F-BF2203C169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5482" b="19815"/>
          <a:stretch/>
        </p:blipFill>
        <p:spPr bwMode="auto">
          <a:xfrm>
            <a:off x="0" y="1477088"/>
            <a:ext cx="4816542" cy="469192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0" y="1477094"/>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25</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2272930"/>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Eligibility Criteria:</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Undergraduate, graduate or professional students </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Includes less-than-half-time students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demonstrate financial need</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FEDERAL WORK STUDY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(FWS)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8261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26</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125471"/>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Direct Stafford Subsidized Loan</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Direct Stafford Unsubsidized Loan</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Parental Loans for Undergraduate Students (PLUS)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PLUS Loans for Graduate and Professional Students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Consolidation Loans</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WILLIAM D. FORD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DIRECT LOANS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56816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27</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424014"/>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 is need-based</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be enrolled at least half-time</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Federal government pays all interest while:</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Borrower is in school</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During the grace period </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During periods of deferment</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SUBSIDIZED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122065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270126"/>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 is not need-based</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be enrolled at least half-time</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Borrower is responsible for interest at all times</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Borrower must elect to capitalize the interest or pay the interest while they are in school</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UNSUBSIDIZED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69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29</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373505"/>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Eligible borrowers:</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Parent of a dependent undergraduate student</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Graduate or professional student</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Borrower must not have adverse credit</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May borrow up to the Cost of Attendance less other aid received by the student</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 is not need-based</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 is unsubsidized</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 goes into repayment when fully disbursed within 60 days</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Student must be enrolled at least half-time</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PLUS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6219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965701"/>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Scholarships</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Gift Aid – Based on Merit</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Grants</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Gift Aid – Based on Need</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Employment Opportunities</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May be based on need</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Loans</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be repaid – may be based on need</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TYPES OF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FINANCIAL AID </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69123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30</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211922"/>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Available after you complete your education</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Allows you to combine loans into a single loan</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Allows you to reduce your monthly payments and extend your repayment period</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The interest rate on the consolidation loan may be higher or lower than the interest rates of the individual loans</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CONSOLIDATION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14328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31</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DIRECT LOAN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LIMITS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graphicFrame>
        <p:nvGraphicFramePr>
          <p:cNvPr id="3" name="Table 2">
            <a:extLst>
              <a:ext uri="{FF2B5EF4-FFF2-40B4-BE49-F238E27FC236}">
                <a16:creationId xmlns:a16="http://schemas.microsoft.com/office/drawing/2014/main" id="{79AB485D-983A-E007-1CB5-1FA8B684EB4F}"/>
              </a:ext>
            </a:extLst>
          </p:cNvPr>
          <p:cNvGraphicFramePr>
            <a:graphicFrameLocks noGrp="1"/>
          </p:cNvGraphicFramePr>
          <p:nvPr>
            <p:extLst>
              <p:ext uri="{D42A27DB-BD31-4B8C-83A1-F6EECF244321}">
                <p14:modId xmlns:p14="http://schemas.microsoft.com/office/powerpoint/2010/main" val="1911006331"/>
              </p:ext>
            </p:extLst>
          </p:nvPr>
        </p:nvGraphicFramePr>
        <p:xfrm>
          <a:off x="360324" y="1755238"/>
          <a:ext cx="11471352" cy="2647797"/>
        </p:xfrm>
        <a:graphic>
          <a:graphicData uri="http://schemas.openxmlformats.org/drawingml/2006/table">
            <a:tbl>
              <a:tblPr firstRow="1" bandRow="1">
                <a:tableStyleId>{5C22544A-7EE6-4342-B048-85BDC9FD1C3A}</a:tableStyleId>
              </a:tblPr>
              <a:tblGrid>
                <a:gridCol w="3489942">
                  <a:extLst>
                    <a:ext uri="{9D8B030D-6E8A-4147-A177-3AD203B41FA5}">
                      <a16:colId xmlns:a16="http://schemas.microsoft.com/office/drawing/2014/main" val="20000"/>
                    </a:ext>
                  </a:extLst>
                </a:gridCol>
                <a:gridCol w="3961891">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276319">
                  <a:extLst>
                    <a:ext uri="{9D8B030D-6E8A-4147-A177-3AD203B41FA5}">
                      <a16:colId xmlns:a16="http://schemas.microsoft.com/office/drawing/2014/main" val="2888188146"/>
                    </a:ext>
                  </a:extLst>
                </a:gridCol>
              </a:tblGrid>
              <a:tr h="768493">
                <a:tc gridSpan="3">
                  <a:txBody>
                    <a:bodyPr/>
                    <a:lstStyle/>
                    <a:p>
                      <a:pPr algn="ctr"/>
                      <a:r>
                        <a:rPr lang="en-US" sz="2800" b="0" dirty="0">
                          <a:latin typeface="Circe Bold" panose="020B0602020203020203" pitchFamily="34" charset="0"/>
                        </a:rPr>
                        <a:t>                         Dependent Undergraduate Students</a:t>
                      </a:r>
                      <a:endParaRPr lang="en-US" sz="2800" b="0" dirty="0">
                        <a:solidFill>
                          <a:schemeClr val="tx1"/>
                        </a:solidFill>
                        <a:latin typeface="Circe Bold" panose="020B0602020203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a:txBody>
                    <a:bodyPr/>
                    <a:lstStyle/>
                    <a:p>
                      <a:pPr algn="ctr"/>
                      <a:endParaRPr lang="en-US" sz="2800" b="0" dirty="0">
                        <a:solidFill>
                          <a:schemeClr val="tx1"/>
                        </a:solidFill>
                        <a:latin typeface="Circe Bold" panose="020B0602020203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88586">
                <a:tc>
                  <a:txBody>
                    <a:bodyPr/>
                    <a:lstStyle/>
                    <a:p>
                      <a:r>
                        <a:rPr lang="en-US" dirty="0">
                          <a:solidFill>
                            <a:schemeClr val="tx1"/>
                          </a:solidFill>
                          <a:latin typeface="Circe Bold" panose="020B0602020203020203" pitchFamily="34" charset="0"/>
                        </a:rPr>
                        <a:t>Borrower’s Academic Level</a:t>
                      </a:r>
                      <a:endParaRPr lang="en-US" b="1" dirty="0">
                        <a:solidFill>
                          <a:schemeClr val="tx1"/>
                        </a:solidFill>
                        <a:latin typeface="Circe Bold" panose="020B0602020203020203" pitchFamily="34" charset="0"/>
                      </a:endParaRPr>
                    </a:p>
                  </a:txBody>
                  <a:tcPr>
                    <a:lnT w="38100" cmpd="sng">
                      <a:noFill/>
                    </a:lnT>
                  </a:tcPr>
                </a:tc>
                <a:tc>
                  <a:txBody>
                    <a:bodyPr/>
                    <a:lstStyle/>
                    <a:p>
                      <a:r>
                        <a:rPr lang="en-US" dirty="0">
                          <a:solidFill>
                            <a:schemeClr val="tx1"/>
                          </a:solidFill>
                          <a:latin typeface="Circe Bold" panose="020B0602020203020203" pitchFamily="34" charset="0"/>
                        </a:rPr>
                        <a:t>Combined Subsidized &amp; Unsubsidized </a:t>
                      </a:r>
                      <a:endParaRPr lang="en-US" b="1" dirty="0">
                        <a:solidFill>
                          <a:schemeClr val="tx1"/>
                        </a:solidFill>
                        <a:latin typeface="Circe Bold" panose="020B0602020203020203" pitchFamily="34" charset="0"/>
                      </a:endParaRPr>
                    </a:p>
                  </a:txBody>
                  <a:tcPr>
                    <a:lnT w="38100" cmpd="sng">
                      <a:noFill/>
                    </a:lnT>
                  </a:tcPr>
                </a:tc>
                <a:tc>
                  <a:txBody>
                    <a:bodyPr/>
                    <a:lstStyle/>
                    <a:p>
                      <a:r>
                        <a:rPr lang="en-US" dirty="0">
                          <a:solidFill>
                            <a:schemeClr val="tx1"/>
                          </a:solidFill>
                          <a:latin typeface="Circe Bold" panose="020B0602020203020203" pitchFamily="34" charset="0"/>
                        </a:rPr>
                        <a:t>Additional Unsubsidized</a:t>
                      </a:r>
                      <a:endParaRPr lang="en-US" b="1" dirty="0">
                        <a:solidFill>
                          <a:schemeClr val="tx1"/>
                        </a:solidFill>
                        <a:latin typeface="Circe Bold" panose="020B0602020203020203" pitchFamily="34" charset="0"/>
                      </a:endParaRPr>
                    </a:p>
                  </a:txBody>
                  <a:tcPr>
                    <a:lnT w="38100" cmpd="sng">
                      <a:noFill/>
                    </a:lnT>
                  </a:tcPr>
                </a:tc>
                <a:tc>
                  <a:txBody>
                    <a:bodyPr/>
                    <a:lstStyle/>
                    <a:p>
                      <a:pPr algn="r"/>
                      <a:r>
                        <a:rPr lang="en-US" b="1" dirty="0">
                          <a:solidFill>
                            <a:schemeClr val="tx1"/>
                          </a:solidFill>
                          <a:latin typeface="Circe Bold" panose="020B0602020203020203" pitchFamily="34" charset="0"/>
                        </a:rPr>
                        <a:t>Total</a:t>
                      </a:r>
                    </a:p>
                  </a:txBody>
                  <a:tcPr>
                    <a:lnT w="38100" cmpd="sng">
                      <a:noFill/>
                    </a:lnT>
                  </a:tcPr>
                </a:tc>
                <a:extLst>
                  <a:ext uri="{0D108BD9-81ED-4DB2-BD59-A6C34878D82A}">
                    <a16:rowId xmlns:a16="http://schemas.microsoft.com/office/drawing/2014/main" val="10001"/>
                  </a:ext>
                </a:extLst>
              </a:tr>
              <a:tr h="445892">
                <a:tc>
                  <a:txBody>
                    <a:bodyPr/>
                    <a:lstStyle/>
                    <a:p>
                      <a:r>
                        <a:rPr lang="en-US" dirty="0">
                          <a:solidFill>
                            <a:schemeClr val="tx1"/>
                          </a:solidFill>
                          <a:latin typeface="Circe Light" panose="020B0402020203020203" pitchFamily="34" charset="0"/>
                        </a:rPr>
                        <a:t>Freshman</a:t>
                      </a:r>
                    </a:p>
                  </a:txBody>
                  <a:tcPr/>
                </a:tc>
                <a:tc>
                  <a:txBody>
                    <a:bodyPr/>
                    <a:lstStyle/>
                    <a:p>
                      <a:pPr algn="r"/>
                      <a:r>
                        <a:rPr lang="en-US" dirty="0">
                          <a:solidFill>
                            <a:schemeClr val="tx1"/>
                          </a:solidFill>
                          <a:latin typeface="Circe Light" panose="020B0402020203020203" pitchFamily="34" charset="0"/>
                        </a:rPr>
                        <a:t>$3,500</a:t>
                      </a:r>
                    </a:p>
                  </a:txBody>
                  <a:tcPr/>
                </a:tc>
                <a:tc>
                  <a:txBody>
                    <a:bodyPr/>
                    <a:lstStyle/>
                    <a:p>
                      <a:pPr algn="r"/>
                      <a:r>
                        <a:rPr lang="en-US" dirty="0">
                          <a:solidFill>
                            <a:schemeClr val="tx1"/>
                          </a:solidFill>
                          <a:latin typeface="Circe Light" panose="020B0402020203020203" pitchFamily="34" charset="0"/>
                        </a:rPr>
                        <a:t>$2,000</a:t>
                      </a:r>
                    </a:p>
                  </a:txBody>
                  <a:tcPr/>
                </a:tc>
                <a:tc>
                  <a:txBody>
                    <a:bodyPr/>
                    <a:lstStyle/>
                    <a:p>
                      <a:pPr algn="r"/>
                      <a:r>
                        <a:rPr lang="en-US" dirty="0">
                          <a:solidFill>
                            <a:schemeClr val="tx1"/>
                          </a:solidFill>
                          <a:latin typeface="Circe Light" panose="020B0402020203020203" pitchFamily="34" charset="0"/>
                        </a:rPr>
                        <a:t>$5,500</a:t>
                      </a:r>
                    </a:p>
                  </a:txBody>
                  <a:tcPr/>
                </a:tc>
                <a:extLst>
                  <a:ext uri="{0D108BD9-81ED-4DB2-BD59-A6C34878D82A}">
                    <a16:rowId xmlns:a16="http://schemas.microsoft.com/office/drawing/2014/main" val="10002"/>
                  </a:ext>
                </a:extLst>
              </a:tr>
              <a:tr h="447261">
                <a:tc>
                  <a:txBody>
                    <a:bodyPr/>
                    <a:lstStyle/>
                    <a:p>
                      <a:r>
                        <a:rPr lang="en-US" dirty="0">
                          <a:solidFill>
                            <a:schemeClr val="tx1"/>
                          </a:solidFill>
                          <a:latin typeface="Circe Light" panose="020B0402020203020203" pitchFamily="34" charset="0"/>
                        </a:rPr>
                        <a:t>Sophomore</a:t>
                      </a:r>
                    </a:p>
                  </a:txBody>
                  <a:tcPr/>
                </a:tc>
                <a:tc>
                  <a:txBody>
                    <a:bodyPr/>
                    <a:lstStyle/>
                    <a:p>
                      <a:pPr algn="r"/>
                      <a:r>
                        <a:rPr lang="en-US" dirty="0">
                          <a:solidFill>
                            <a:schemeClr val="tx1"/>
                          </a:solidFill>
                          <a:latin typeface="Circe Light" panose="020B0402020203020203" pitchFamily="34" charset="0"/>
                        </a:rPr>
                        <a:t>$4,500</a:t>
                      </a:r>
                    </a:p>
                  </a:txBody>
                  <a:tcPr/>
                </a:tc>
                <a:tc>
                  <a:txBody>
                    <a:bodyPr/>
                    <a:lstStyle/>
                    <a:p>
                      <a:pPr algn="r"/>
                      <a:r>
                        <a:rPr lang="en-US" dirty="0">
                          <a:solidFill>
                            <a:schemeClr val="tx1"/>
                          </a:solidFill>
                          <a:latin typeface="Circe Light" panose="020B0402020203020203" pitchFamily="34" charset="0"/>
                        </a:rPr>
                        <a:t>$2,000</a:t>
                      </a:r>
                    </a:p>
                  </a:txBody>
                  <a:tcPr/>
                </a:tc>
                <a:tc>
                  <a:txBody>
                    <a:bodyPr/>
                    <a:lstStyle/>
                    <a:p>
                      <a:pPr algn="r"/>
                      <a:r>
                        <a:rPr lang="en-US" dirty="0">
                          <a:solidFill>
                            <a:schemeClr val="tx1"/>
                          </a:solidFill>
                          <a:latin typeface="Circe Light" panose="020B0402020203020203" pitchFamily="34" charset="0"/>
                        </a:rPr>
                        <a:t>$6,500</a:t>
                      </a:r>
                    </a:p>
                  </a:txBody>
                  <a:tcPr/>
                </a:tc>
                <a:extLst>
                  <a:ext uri="{0D108BD9-81ED-4DB2-BD59-A6C34878D82A}">
                    <a16:rowId xmlns:a16="http://schemas.microsoft.com/office/drawing/2014/main" val="10003"/>
                  </a:ext>
                </a:extLst>
              </a:tr>
              <a:tr h="397565">
                <a:tc>
                  <a:txBody>
                    <a:bodyPr/>
                    <a:lstStyle/>
                    <a:p>
                      <a:r>
                        <a:rPr lang="en-US" dirty="0">
                          <a:solidFill>
                            <a:schemeClr val="tx1"/>
                          </a:solidFill>
                          <a:latin typeface="Circe Light" panose="020B0402020203020203" pitchFamily="34" charset="0"/>
                        </a:rPr>
                        <a:t>Remaining</a:t>
                      </a:r>
                      <a:r>
                        <a:rPr lang="en-US" baseline="0" dirty="0">
                          <a:solidFill>
                            <a:schemeClr val="tx1"/>
                          </a:solidFill>
                          <a:latin typeface="Circe Light" panose="020B0402020203020203" pitchFamily="34" charset="0"/>
                        </a:rPr>
                        <a:t> Undergraduate</a:t>
                      </a:r>
                      <a:endParaRPr lang="en-US" dirty="0">
                        <a:solidFill>
                          <a:schemeClr val="tx1"/>
                        </a:solidFill>
                        <a:latin typeface="Circe Light" panose="020B0402020203020203" pitchFamily="34" charset="0"/>
                      </a:endParaRPr>
                    </a:p>
                  </a:txBody>
                  <a:tcPr/>
                </a:tc>
                <a:tc>
                  <a:txBody>
                    <a:bodyPr/>
                    <a:lstStyle/>
                    <a:p>
                      <a:pPr algn="r"/>
                      <a:r>
                        <a:rPr lang="en-US" dirty="0">
                          <a:solidFill>
                            <a:schemeClr val="tx1"/>
                          </a:solidFill>
                          <a:latin typeface="Circe Light" panose="020B0402020203020203" pitchFamily="34" charset="0"/>
                        </a:rPr>
                        <a:t>$5,500</a:t>
                      </a:r>
                    </a:p>
                  </a:txBody>
                  <a:tcPr/>
                </a:tc>
                <a:tc>
                  <a:txBody>
                    <a:bodyPr/>
                    <a:lstStyle/>
                    <a:p>
                      <a:pPr algn="r"/>
                      <a:r>
                        <a:rPr lang="en-US" dirty="0">
                          <a:solidFill>
                            <a:schemeClr val="tx1"/>
                          </a:solidFill>
                          <a:latin typeface="Circe Light" panose="020B0402020203020203" pitchFamily="34" charset="0"/>
                        </a:rPr>
                        <a:t>$2,000</a:t>
                      </a:r>
                    </a:p>
                  </a:txBody>
                  <a:tcPr/>
                </a:tc>
                <a:tc>
                  <a:txBody>
                    <a:bodyPr/>
                    <a:lstStyle/>
                    <a:p>
                      <a:pPr algn="r"/>
                      <a:r>
                        <a:rPr lang="en-US" dirty="0">
                          <a:solidFill>
                            <a:schemeClr val="tx1"/>
                          </a:solidFill>
                          <a:latin typeface="Circe Light" panose="020B0402020203020203" pitchFamily="34" charset="0"/>
                        </a:rPr>
                        <a:t>$7,500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280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32</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DIRECT LOAN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LIMITS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graphicFrame>
        <p:nvGraphicFramePr>
          <p:cNvPr id="2" name="Table 1">
            <a:extLst>
              <a:ext uri="{FF2B5EF4-FFF2-40B4-BE49-F238E27FC236}">
                <a16:creationId xmlns:a16="http://schemas.microsoft.com/office/drawing/2014/main" id="{46407228-1146-0A3C-8A61-EE31B034C027}"/>
              </a:ext>
            </a:extLst>
          </p:cNvPr>
          <p:cNvGraphicFramePr>
            <a:graphicFrameLocks noGrp="1"/>
          </p:cNvGraphicFramePr>
          <p:nvPr>
            <p:extLst>
              <p:ext uri="{D42A27DB-BD31-4B8C-83A1-F6EECF244321}">
                <p14:modId xmlns:p14="http://schemas.microsoft.com/office/powerpoint/2010/main" val="1884400520"/>
              </p:ext>
            </p:extLst>
          </p:nvPr>
        </p:nvGraphicFramePr>
        <p:xfrm>
          <a:off x="360323" y="1755238"/>
          <a:ext cx="11471353" cy="3093200"/>
        </p:xfrm>
        <a:graphic>
          <a:graphicData uri="http://schemas.openxmlformats.org/drawingml/2006/table">
            <a:tbl>
              <a:tblPr firstRow="1" bandRow="1">
                <a:tableStyleId>{5C22544A-7EE6-4342-B048-85BDC9FD1C3A}</a:tableStyleId>
              </a:tblPr>
              <a:tblGrid>
                <a:gridCol w="3406334">
                  <a:extLst>
                    <a:ext uri="{9D8B030D-6E8A-4147-A177-3AD203B41FA5}">
                      <a16:colId xmlns:a16="http://schemas.microsoft.com/office/drawing/2014/main" val="20000"/>
                    </a:ext>
                  </a:extLst>
                </a:gridCol>
                <a:gridCol w="4172953">
                  <a:extLst>
                    <a:ext uri="{9D8B030D-6E8A-4147-A177-3AD203B41FA5}">
                      <a16:colId xmlns:a16="http://schemas.microsoft.com/office/drawing/2014/main" val="20001"/>
                    </a:ext>
                  </a:extLst>
                </a:gridCol>
                <a:gridCol w="2672463">
                  <a:extLst>
                    <a:ext uri="{9D8B030D-6E8A-4147-A177-3AD203B41FA5}">
                      <a16:colId xmlns:a16="http://schemas.microsoft.com/office/drawing/2014/main" val="20002"/>
                    </a:ext>
                  </a:extLst>
                </a:gridCol>
                <a:gridCol w="1219603">
                  <a:extLst>
                    <a:ext uri="{9D8B030D-6E8A-4147-A177-3AD203B41FA5}">
                      <a16:colId xmlns:a16="http://schemas.microsoft.com/office/drawing/2014/main" val="20003"/>
                    </a:ext>
                  </a:extLst>
                </a:gridCol>
              </a:tblGrid>
              <a:tr h="981248">
                <a:tc gridSpan="4">
                  <a:txBody>
                    <a:bodyPr/>
                    <a:lstStyle/>
                    <a:p>
                      <a:pPr algn="ctr"/>
                      <a:r>
                        <a:rPr lang="en-US" sz="2800" b="0" dirty="0">
                          <a:latin typeface="Circe Bold" panose="020B0602020203020203" pitchFamily="34" charset="0"/>
                        </a:rPr>
                        <a:t>Independent</a:t>
                      </a:r>
                      <a:r>
                        <a:rPr lang="en-US" sz="2800" b="0" baseline="0" dirty="0">
                          <a:latin typeface="Circe Bold" panose="020B0602020203020203" pitchFamily="34" charset="0"/>
                        </a:rPr>
                        <a:t> Students </a:t>
                      </a:r>
                    </a:p>
                    <a:p>
                      <a:pPr algn="ctr"/>
                      <a:r>
                        <a:rPr lang="en-US" sz="2000" b="0" baseline="0" dirty="0">
                          <a:latin typeface="Circe Bold" panose="020B0602020203020203" pitchFamily="34" charset="0"/>
                        </a:rPr>
                        <a:t>and Dependent Students Whose Parents Are Denied a Plus Loan</a:t>
                      </a:r>
                      <a:endParaRPr lang="en-US" sz="2000" b="0" dirty="0">
                        <a:solidFill>
                          <a:schemeClr val="tx1"/>
                        </a:solidFill>
                        <a:latin typeface="Circe Bold" panose="020B0602020203020203" pitchFamily="34"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43427">
                <a:tc>
                  <a:txBody>
                    <a:bodyPr/>
                    <a:lstStyle/>
                    <a:p>
                      <a:r>
                        <a:rPr lang="en-US" dirty="0">
                          <a:latin typeface="Circe Bold" panose="020B0602020203020203" pitchFamily="34" charset="0"/>
                        </a:rPr>
                        <a:t>Borrower’s Academic Level</a:t>
                      </a:r>
                      <a:endParaRPr lang="en-US" b="1" dirty="0">
                        <a:latin typeface="Circe Bold" panose="020B0602020203020203" pitchFamily="34" charset="0"/>
                      </a:endParaRPr>
                    </a:p>
                  </a:txBody>
                  <a:tcPr/>
                </a:tc>
                <a:tc>
                  <a:txBody>
                    <a:bodyPr/>
                    <a:lstStyle/>
                    <a:p>
                      <a:r>
                        <a:rPr lang="en-US" dirty="0">
                          <a:latin typeface="Circe Bold" panose="020B0602020203020203" pitchFamily="34" charset="0"/>
                        </a:rPr>
                        <a:t>Combined Subsidized</a:t>
                      </a:r>
                      <a:r>
                        <a:rPr lang="en-US" baseline="0" dirty="0">
                          <a:latin typeface="Circe Bold" panose="020B0602020203020203" pitchFamily="34" charset="0"/>
                        </a:rPr>
                        <a:t> &amp; Unsubsidized</a:t>
                      </a:r>
                      <a:endParaRPr lang="en-US" b="1" dirty="0">
                        <a:latin typeface="Circe Bold" panose="020B0602020203020203" pitchFamily="34" charset="0"/>
                      </a:endParaRPr>
                    </a:p>
                  </a:txBody>
                  <a:tcPr/>
                </a:tc>
                <a:tc>
                  <a:txBody>
                    <a:bodyPr/>
                    <a:lstStyle/>
                    <a:p>
                      <a:r>
                        <a:rPr lang="en-US" dirty="0">
                          <a:latin typeface="Circe Bold" panose="020B0602020203020203" pitchFamily="34" charset="0"/>
                        </a:rPr>
                        <a:t>Additional Unsubsidized </a:t>
                      </a:r>
                      <a:endParaRPr lang="en-US" b="1" dirty="0">
                        <a:latin typeface="Circe Bold" panose="020B0602020203020203" pitchFamily="34" charset="0"/>
                      </a:endParaRPr>
                    </a:p>
                  </a:txBody>
                  <a:tcPr/>
                </a:tc>
                <a:tc>
                  <a:txBody>
                    <a:bodyPr/>
                    <a:lstStyle/>
                    <a:p>
                      <a:pPr algn="r"/>
                      <a:r>
                        <a:rPr lang="en-US" dirty="0">
                          <a:latin typeface="Circe Bold" panose="020B0602020203020203" pitchFamily="34" charset="0"/>
                        </a:rPr>
                        <a:t>Total</a:t>
                      </a:r>
                      <a:endParaRPr lang="en-US" b="1" dirty="0">
                        <a:latin typeface="Circe Bold" panose="020B0602020203020203" pitchFamily="34" charset="0"/>
                      </a:endParaRPr>
                    </a:p>
                  </a:txBody>
                  <a:tcPr/>
                </a:tc>
                <a:extLst>
                  <a:ext uri="{0D108BD9-81ED-4DB2-BD59-A6C34878D82A}">
                    <a16:rowId xmlns:a16="http://schemas.microsoft.com/office/drawing/2014/main" val="10001"/>
                  </a:ext>
                </a:extLst>
              </a:tr>
              <a:tr h="490624">
                <a:tc>
                  <a:txBody>
                    <a:bodyPr/>
                    <a:lstStyle/>
                    <a:p>
                      <a:r>
                        <a:rPr lang="en-US" dirty="0">
                          <a:latin typeface="Circe Light" panose="020B0402020203020203" pitchFamily="34" charset="0"/>
                        </a:rPr>
                        <a:t>Freshman</a:t>
                      </a:r>
                    </a:p>
                  </a:txBody>
                  <a:tcPr/>
                </a:tc>
                <a:tc>
                  <a:txBody>
                    <a:bodyPr/>
                    <a:lstStyle/>
                    <a:p>
                      <a:pPr algn="r"/>
                      <a:r>
                        <a:rPr lang="en-US" dirty="0">
                          <a:latin typeface="Circe Light" panose="020B0402020203020203" pitchFamily="34" charset="0"/>
                        </a:rPr>
                        <a:t>$3,500</a:t>
                      </a:r>
                    </a:p>
                  </a:txBody>
                  <a:tcPr/>
                </a:tc>
                <a:tc>
                  <a:txBody>
                    <a:bodyPr/>
                    <a:lstStyle/>
                    <a:p>
                      <a:pPr algn="r"/>
                      <a:r>
                        <a:rPr lang="en-US" dirty="0">
                          <a:latin typeface="Circe Light" panose="020B0402020203020203" pitchFamily="34" charset="0"/>
                        </a:rPr>
                        <a:t>$6,000</a:t>
                      </a:r>
                    </a:p>
                  </a:txBody>
                  <a:tcPr/>
                </a:tc>
                <a:tc>
                  <a:txBody>
                    <a:bodyPr/>
                    <a:lstStyle/>
                    <a:p>
                      <a:pPr algn="r"/>
                      <a:r>
                        <a:rPr lang="en-US" dirty="0">
                          <a:latin typeface="Circe Light" panose="020B0402020203020203" pitchFamily="34" charset="0"/>
                        </a:rPr>
                        <a:t>$9,500</a:t>
                      </a:r>
                    </a:p>
                  </a:txBody>
                  <a:tcPr/>
                </a:tc>
                <a:extLst>
                  <a:ext uri="{0D108BD9-81ED-4DB2-BD59-A6C34878D82A}">
                    <a16:rowId xmlns:a16="http://schemas.microsoft.com/office/drawing/2014/main" val="10002"/>
                  </a:ext>
                </a:extLst>
              </a:tr>
              <a:tr h="490624">
                <a:tc>
                  <a:txBody>
                    <a:bodyPr/>
                    <a:lstStyle/>
                    <a:p>
                      <a:r>
                        <a:rPr lang="en-US" dirty="0">
                          <a:latin typeface="Circe Light" panose="020B0402020203020203" pitchFamily="34" charset="0"/>
                        </a:rPr>
                        <a:t>Sophomore</a:t>
                      </a:r>
                    </a:p>
                  </a:txBody>
                  <a:tcPr/>
                </a:tc>
                <a:tc>
                  <a:txBody>
                    <a:bodyPr/>
                    <a:lstStyle/>
                    <a:p>
                      <a:pPr algn="r"/>
                      <a:r>
                        <a:rPr lang="en-US" dirty="0">
                          <a:latin typeface="Circe Light" panose="020B0402020203020203" pitchFamily="34" charset="0"/>
                        </a:rPr>
                        <a:t>$4,500</a:t>
                      </a:r>
                    </a:p>
                  </a:txBody>
                  <a:tcPr/>
                </a:tc>
                <a:tc>
                  <a:txBody>
                    <a:bodyPr/>
                    <a:lstStyle/>
                    <a:p>
                      <a:pPr algn="r"/>
                      <a:r>
                        <a:rPr lang="en-US" dirty="0">
                          <a:latin typeface="Circe Light" panose="020B0402020203020203" pitchFamily="34" charset="0"/>
                        </a:rPr>
                        <a:t>$6,000</a:t>
                      </a:r>
                    </a:p>
                  </a:txBody>
                  <a:tcPr/>
                </a:tc>
                <a:tc>
                  <a:txBody>
                    <a:bodyPr/>
                    <a:lstStyle/>
                    <a:p>
                      <a:pPr algn="r"/>
                      <a:r>
                        <a:rPr lang="en-US" dirty="0">
                          <a:latin typeface="Circe Light" panose="020B0402020203020203" pitchFamily="34" charset="0"/>
                        </a:rPr>
                        <a:t>$10,500</a:t>
                      </a:r>
                    </a:p>
                  </a:txBody>
                  <a:tcPr/>
                </a:tc>
                <a:extLst>
                  <a:ext uri="{0D108BD9-81ED-4DB2-BD59-A6C34878D82A}">
                    <a16:rowId xmlns:a16="http://schemas.microsoft.com/office/drawing/2014/main" val="10003"/>
                  </a:ext>
                </a:extLst>
              </a:tr>
              <a:tr h="490624">
                <a:tc>
                  <a:txBody>
                    <a:bodyPr/>
                    <a:lstStyle/>
                    <a:p>
                      <a:r>
                        <a:rPr lang="en-US" dirty="0">
                          <a:latin typeface="Circe Light" panose="020B0402020203020203" pitchFamily="34" charset="0"/>
                        </a:rPr>
                        <a:t>Remaining Undergraduate</a:t>
                      </a:r>
                    </a:p>
                  </a:txBody>
                  <a:tcPr/>
                </a:tc>
                <a:tc>
                  <a:txBody>
                    <a:bodyPr/>
                    <a:lstStyle/>
                    <a:p>
                      <a:pPr algn="r"/>
                      <a:r>
                        <a:rPr lang="en-US" dirty="0">
                          <a:latin typeface="Circe Light" panose="020B0402020203020203" pitchFamily="34" charset="0"/>
                        </a:rPr>
                        <a:t>$5,500</a:t>
                      </a:r>
                    </a:p>
                  </a:txBody>
                  <a:tcPr/>
                </a:tc>
                <a:tc>
                  <a:txBody>
                    <a:bodyPr/>
                    <a:lstStyle/>
                    <a:p>
                      <a:pPr algn="r"/>
                      <a:r>
                        <a:rPr lang="en-US" dirty="0">
                          <a:latin typeface="Circe Light" panose="020B0402020203020203" pitchFamily="34" charset="0"/>
                        </a:rPr>
                        <a:t>$7,000</a:t>
                      </a:r>
                    </a:p>
                  </a:txBody>
                  <a:tcPr/>
                </a:tc>
                <a:tc>
                  <a:txBody>
                    <a:bodyPr/>
                    <a:lstStyle/>
                    <a:p>
                      <a:pPr algn="r"/>
                      <a:r>
                        <a:rPr lang="en-US" dirty="0">
                          <a:latin typeface="Circe Light" panose="020B0402020203020203" pitchFamily="34" charset="0"/>
                        </a:rPr>
                        <a:t>$12,500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6552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33</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DIRECT LOAN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LIMITS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graphicFrame>
        <p:nvGraphicFramePr>
          <p:cNvPr id="3" name="Table 2">
            <a:extLst>
              <a:ext uri="{FF2B5EF4-FFF2-40B4-BE49-F238E27FC236}">
                <a16:creationId xmlns:a16="http://schemas.microsoft.com/office/drawing/2014/main" id="{6BDF7339-7B78-4009-9260-B415D513BD05}"/>
              </a:ext>
            </a:extLst>
          </p:cNvPr>
          <p:cNvGraphicFramePr>
            <a:graphicFrameLocks noGrp="1"/>
          </p:cNvGraphicFramePr>
          <p:nvPr>
            <p:extLst>
              <p:ext uri="{D42A27DB-BD31-4B8C-83A1-F6EECF244321}">
                <p14:modId xmlns:p14="http://schemas.microsoft.com/office/powerpoint/2010/main" val="4111109462"/>
              </p:ext>
            </p:extLst>
          </p:nvPr>
        </p:nvGraphicFramePr>
        <p:xfrm>
          <a:off x="360324" y="1755839"/>
          <a:ext cx="11471352" cy="3215954"/>
        </p:xfrm>
        <a:graphic>
          <a:graphicData uri="http://schemas.openxmlformats.org/drawingml/2006/table">
            <a:tbl>
              <a:tblPr firstRow="1" bandRow="1">
                <a:tableStyleId>{5C22544A-7EE6-4342-B048-85BDC9FD1C3A}</a:tableStyleId>
              </a:tblPr>
              <a:tblGrid>
                <a:gridCol w="4543110">
                  <a:extLst>
                    <a:ext uri="{9D8B030D-6E8A-4147-A177-3AD203B41FA5}">
                      <a16:colId xmlns:a16="http://schemas.microsoft.com/office/drawing/2014/main" val="20000"/>
                    </a:ext>
                  </a:extLst>
                </a:gridCol>
                <a:gridCol w="2847994">
                  <a:extLst>
                    <a:ext uri="{9D8B030D-6E8A-4147-A177-3AD203B41FA5}">
                      <a16:colId xmlns:a16="http://schemas.microsoft.com/office/drawing/2014/main" val="20001"/>
                    </a:ext>
                  </a:extLst>
                </a:gridCol>
                <a:gridCol w="4080248">
                  <a:extLst>
                    <a:ext uri="{9D8B030D-6E8A-4147-A177-3AD203B41FA5}">
                      <a16:colId xmlns:a16="http://schemas.microsoft.com/office/drawing/2014/main" val="20002"/>
                    </a:ext>
                  </a:extLst>
                </a:gridCol>
              </a:tblGrid>
              <a:tr h="630877">
                <a:tc gridSpan="3">
                  <a:txBody>
                    <a:bodyPr/>
                    <a:lstStyle/>
                    <a:p>
                      <a:pPr algn="ctr"/>
                      <a:r>
                        <a:rPr lang="en-US" sz="2800" b="0" dirty="0">
                          <a:latin typeface="Circe Bold" panose="020B0602020203020203" pitchFamily="34" charset="0"/>
                        </a:rPr>
                        <a:t>Aggregate</a:t>
                      </a:r>
                      <a:r>
                        <a:rPr lang="en-US" sz="2800" b="0" baseline="0" dirty="0">
                          <a:latin typeface="Circe Bold" panose="020B0602020203020203" pitchFamily="34" charset="0"/>
                        </a:rPr>
                        <a:t> </a:t>
                      </a:r>
                      <a:r>
                        <a:rPr lang="en-US" sz="2800" b="0" dirty="0">
                          <a:latin typeface="Circe Bold" panose="020B0602020203020203" pitchFamily="34" charset="0"/>
                        </a:rPr>
                        <a:t>Loan Limits</a:t>
                      </a:r>
                      <a:endParaRPr lang="en-US" sz="2800" b="0" dirty="0">
                        <a:solidFill>
                          <a:schemeClr val="tx1"/>
                        </a:solidFill>
                        <a:latin typeface="Circe Bold" panose="020B0602020203020203" pitchFamily="34" charset="0"/>
                        <a:cs typeface="Arial"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25449">
                <a:tc>
                  <a:txBody>
                    <a:bodyPr/>
                    <a:lstStyle/>
                    <a:p>
                      <a:r>
                        <a:rPr lang="en-US" dirty="0">
                          <a:latin typeface="Circe Bold" panose="020B0602020203020203" pitchFamily="34" charset="0"/>
                        </a:rPr>
                        <a:t>Borrower’s Academic</a:t>
                      </a:r>
                      <a:r>
                        <a:rPr lang="en-US" baseline="0" dirty="0">
                          <a:latin typeface="Circe Bold" panose="020B0602020203020203" pitchFamily="34" charset="0"/>
                        </a:rPr>
                        <a:t> Level</a:t>
                      </a:r>
                      <a:endParaRPr lang="en-US" b="1" dirty="0">
                        <a:latin typeface="Circe Bold" panose="020B0602020203020203" pitchFamily="34" charset="0"/>
                      </a:endParaRPr>
                    </a:p>
                  </a:txBody>
                  <a:tcPr/>
                </a:tc>
                <a:tc>
                  <a:txBody>
                    <a:bodyPr/>
                    <a:lstStyle/>
                    <a:p>
                      <a:r>
                        <a:rPr lang="en-US" dirty="0">
                          <a:latin typeface="Circe Bold" panose="020B0602020203020203" pitchFamily="34" charset="0"/>
                        </a:rPr>
                        <a:t>Subsidized Limit</a:t>
                      </a:r>
                      <a:endParaRPr lang="en-US" b="1" dirty="0">
                        <a:latin typeface="Circe Bold" panose="020B0602020203020203" pitchFamily="34" charset="0"/>
                      </a:endParaRPr>
                    </a:p>
                  </a:txBody>
                  <a:tcPr/>
                </a:tc>
                <a:tc>
                  <a:txBody>
                    <a:bodyPr/>
                    <a:lstStyle/>
                    <a:p>
                      <a:pPr algn="r"/>
                      <a:r>
                        <a:rPr lang="en-US" dirty="0">
                          <a:latin typeface="Circe Bold" panose="020B0602020203020203" pitchFamily="34" charset="0"/>
                        </a:rPr>
                        <a:t>Aggregate Limit </a:t>
                      </a:r>
                      <a:r>
                        <a:rPr lang="en-US" sz="1400" dirty="0">
                          <a:latin typeface="Circe Bold" panose="020B0602020203020203" pitchFamily="34" charset="0"/>
                        </a:rPr>
                        <a:t>(Subsidized &amp; Unsubsidized)</a:t>
                      </a:r>
                      <a:endParaRPr lang="en-US" sz="1400" b="1" dirty="0">
                        <a:latin typeface="Circe Bold" panose="020B0602020203020203" pitchFamily="34" charset="0"/>
                      </a:endParaRPr>
                    </a:p>
                  </a:txBody>
                  <a:tcPr/>
                </a:tc>
                <a:extLst>
                  <a:ext uri="{0D108BD9-81ED-4DB2-BD59-A6C34878D82A}">
                    <a16:rowId xmlns:a16="http://schemas.microsoft.com/office/drawing/2014/main" val="10001"/>
                  </a:ext>
                </a:extLst>
              </a:tr>
              <a:tr h="451510">
                <a:tc>
                  <a:txBody>
                    <a:bodyPr/>
                    <a:lstStyle/>
                    <a:p>
                      <a:r>
                        <a:rPr lang="en-US" dirty="0">
                          <a:latin typeface="Circe Light" panose="020B0402020203020203" pitchFamily="34" charset="0"/>
                        </a:rPr>
                        <a:t>Dependent </a:t>
                      </a:r>
                    </a:p>
                  </a:txBody>
                  <a:tcPr/>
                </a:tc>
                <a:tc>
                  <a:txBody>
                    <a:bodyPr/>
                    <a:lstStyle/>
                    <a:p>
                      <a:pPr algn="r"/>
                      <a:r>
                        <a:rPr lang="en-US" dirty="0">
                          <a:latin typeface="Circe Light" panose="020B0402020203020203" pitchFamily="34" charset="0"/>
                        </a:rPr>
                        <a:t>$23,000</a:t>
                      </a:r>
                    </a:p>
                  </a:txBody>
                  <a:tcPr/>
                </a:tc>
                <a:tc>
                  <a:txBody>
                    <a:bodyPr/>
                    <a:lstStyle/>
                    <a:p>
                      <a:pPr algn="r"/>
                      <a:r>
                        <a:rPr lang="en-US" dirty="0">
                          <a:latin typeface="Circe Light" panose="020B0402020203020203" pitchFamily="34" charset="0"/>
                        </a:rPr>
                        <a:t>$31,000</a:t>
                      </a:r>
                    </a:p>
                  </a:txBody>
                  <a:tcPr/>
                </a:tc>
                <a:extLst>
                  <a:ext uri="{0D108BD9-81ED-4DB2-BD59-A6C34878D82A}">
                    <a16:rowId xmlns:a16="http://schemas.microsoft.com/office/drawing/2014/main" val="10002"/>
                  </a:ext>
                </a:extLst>
              </a:tr>
              <a:tr h="451510">
                <a:tc>
                  <a:txBody>
                    <a:bodyPr/>
                    <a:lstStyle/>
                    <a:p>
                      <a:r>
                        <a:rPr lang="en-US" dirty="0">
                          <a:latin typeface="Circe Light" panose="020B0402020203020203" pitchFamily="34" charset="0"/>
                        </a:rPr>
                        <a:t>Independent</a:t>
                      </a:r>
                      <a:r>
                        <a:rPr lang="en-US" baseline="0" dirty="0">
                          <a:latin typeface="Circe Light" panose="020B0402020203020203" pitchFamily="34" charset="0"/>
                        </a:rPr>
                        <a:t> Undergraduate</a:t>
                      </a:r>
                      <a:endParaRPr lang="en-US" dirty="0">
                        <a:latin typeface="Circe Light" panose="020B0402020203020203" pitchFamily="34" charset="0"/>
                      </a:endParaRPr>
                    </a:p>
                  </a:txBody>
                  <a:tcPr/>
                </a:tc>
                <a:tc>
                  <a:txBody>
                    <a:bodyPr/>
                    <a:lstStyle/>
                    <a:p>
                      <a:pPr algn="r"/>
                      <a:r>
                        <a:rPr lang="en-US" dirty="0">
                          <a:latin typeface="Circe Light" panose="020B0402020203020203" pitchFamily="34" charset="0"/>
                        </a:rPr>
                        <a:t>$23,000</a:t>
                      </a:r>
                    </a:p>
                  </a:txBody>
                  <a:tcPr/>
                </a:tc>
                <a:tc>
                  <a:txBody>
                    <a:bodyPr/>
                    <a:lstStyle/>
                    <a:p>
                      <a:pPr algn="r"/>
                      <a:r>
                        <a:rPr lang="en-US" dirty="0">
                          <a:latin typeface="Circe Light" panose="020B0402020203020203" pitchFamily="34" charset="0"/>
                        </a:rPr>
                        <a:t>$57,500</a:t>
                      </a:r>
                    </a:p>
                  </a:txBody>
                  <a:tcPr/>
                </a:tc>
                <a:extLst>
                  <a:ext uri="{0D108BD9-81ED-4DB2-BD59-A6C34878D82A}">
                    <a16:rowId xmlns:a16="http://schemas.microsoft.com/office/drawing/2014/main" val="10003"/>
                  </a:ext>
                </a:extLst>
              </a:tr>
              <a:tr h="705098">
                <a:tc>
                  <a:txBody>
                    <a:bodyPr/>
                    <a:lstStyle/>
                    <a:p>
                      <a:r>
                        <a:rPr lang="en-US" dirty="0">
                          <a:latin typeface="Circe Light" panose="020B0402020203020203" pitchFamily="34" charset="0"/>
                        </a:rPr>
                        <a:t>Graduate or Professional</a:t>
                      </a:r>
                    </a:p>
                    <a:p>
                      <a:r>
                        <a:rPr lang="en-US" sz="1400" dirty="0">
                          <a:latin typeface="Circe Light" panose="020B0402020203020203" pitchFamily="34" charset="0"/>
                        </a:rPr>
                        <a:t>(includes undergraduate</a:t>
                      </a:r>
                      <a:r>
                        <a:rPr lang="en-US" sz="1400" baseline="0" dirty="0">
                          <a:latin typeface="Circe Light" panose="020B0402020203020203" pitchFamily="34" charset="0"/>
                        </a:rPr>
                        <a:t> amount)</a:t>
                      </a:r>
                      <a:endParaRPr lang="en-US" sz="1400" i="1" dirty="0">
                        <a:latin typeface="Circe Light" panose="020B0402020203020203" pitchFamily="34" charset="0"/>
                      </a:endParaRPr>
                    </a:p>
                  </a:txBody>
                  <a:tcPr/>
                </a:tc>
                <a:tc>
                  <a:txBody>
                    <a:bodyPr/>
                    <a:lstStyle/>
                    <a:p>
                      <a:pPr algn="r"/>
                      <a:r>
                        <a:rPr lang="en-US" dirty="0">
                          <a:latin typeface="Circe Light" panose="020B0402020203020203" pitchFamily="34" charset="0"/>
                        </a:rPr>
                        <a:t>$65,500</a:t>
                      </a:r>
                    </a:p>
                  </a:txBody>
                  <a:tcPr/>
                </a:tc>
                <a:tc>
                  <a:txBody>
                    <a:bodyPr/>
                    <a:lstStyle/>
                    <a:p>
                      <a:pPr algn="r"/>
                      <a:r>
                        <a:rPr lang="en-US" dirty="0">
                          <a:latin typeface="Circe Light" panose="020B0402020203020203" pitchFamily="34" charset="0"/>
                        </a:rPr>
                        <a:t>$138,500</a:t>
                      </a:r>
                    </a:p>
                  </a:txBody>
                  <a:tcPr/>
                </a:tc>
                <a:extLst>
                  <a:ext uri="{0D108BD9-81ED-4DB2-BD59-A6C34878D82A}">
                    <a16:rowId xmlns:a16="http://schemas.microsoft.com/office/drawing/2014/main" val="10004"/>
                  </a:ext>
                </a:extLst>
              </a:tr>
              <a:tr h="451510">
                <a:tc>
                  <a:txBody>
                    <a:bodyPr/>
                    <a:lstStyle/>
                    <a:p>
                      <a:r>
                        <a:rPr lang="en-US" dirty="0">
                          <a:latin typeface="Circe Light" panose="020B0402020203020203" pitchFamily="34" charset="0"/>
                        </a:rPr>
                        <a:t>PLUS</a:t>
                      </a:r>
                    </a:p>
                  </a:txBody>
                  <a:tcPr/>
                </a:tc>
                <a:tc>
                  <a:txBody>
                    <a:bodyPr/>
                    <a:lstStyle/>
                    <a:p>
                      <a:pPr algn="r"/>
                      <a:r>
                        <a:rPr lang="en-US" dirty="0">
                          <a:latin typeface="Circe Light" panose="020B0402020203020203" pitchFamily="34" charset="0"/>
                        </a:rPr>
                        <a:t>Cost of Attendance</a:t>
                      </a:r>
                    </a:p>
                  </a:txBody>
                  <a:tcPr/>
                </a:tc>
                <a:tc>
                  <a:txBody>
                    <a:bodyPr/>
                    <a:lstStyle/>
                    <a:p>
                      <a:pPr algn="r"/>
                      <a:r>
                        <a:rPr lang="en-US" dirty="0">
                          <a:latin typeface="Circe Light" panose="020B0402020203020203" pitchFamily="34" charset="0"/>
                        </a:rPr>
                        <a:t>No federal limit</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83564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34</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BORROWER RIGHTS &amp;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RESPONSIBILITIES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698209"/>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You may prepay your loans in whole or in part at any time without penalty</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You must receive </a:t>
            </a: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Entrance Counseling </a:t>
            </a: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before receiving loan funds and </a:t>
            </a: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Exit Counseling </a:t>
            </a: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before leaving school</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You will have a grace period of six months before your loan goes into repayment</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Begins the day after you graduate, withdraw from school, or drop below half-time status</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One grace period per loan</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Grace periods run concurrently</a:t>
            </a:r>
          </a:p>
        </p:txBody>
      </p:sp>
    </p:spTree>
    <p:extLst>
      <p:ext uri="{BB962C8B-B14F-4D97-AF65-F5344CB8AC3E}">
        <p14:creationId xmlns:p14="http://schemas.microsoft.com/office/powerpoint/2010/main" val="1347532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35</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2925416"/>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Standard Repayment Plan</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Up to 10-year repayment period</a:t>
            </a:r>
          </a:p>
          <a:p>
            <a:pPr marL="804672" lvl="1" indent="-347472">
              <a:lnSpc>
                <a:spcPct val="90000"/>
              </a:lnSpc>
              <a:spcAft>
                <a:spcPts val="600"/>
              </a:spcAft>
              <a:buFont typeface="Arial" panose="020B0604020202020204" pitchFamily="34" charset="0"/>
              <a:buChar char="•"/>
            </a:pPr>
            <a:endPar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Graduated Repayment Plan</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Payments will increase over time</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Up to 10-year repayment period</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REPAYMENT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OPTIONS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39104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36</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184992"/>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Extended Repayment Plan</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have more than $30,000 in loans</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Fixed or graduated repayment for up to 25 years</a:t>
            </a: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a:r>
            <a:b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endPar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Income-Based Repayment Plan (IBR)</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 borrowers who have a financial hardship</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Payments adjusted based on income during period of hardship</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Repayment period may exceed 10 years</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Loan cancellation for borrowers meeting certain requirements</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REPAYMENT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OPTIONS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7712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37</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508927"/>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Income Contingent Repayment Plan (ICR)</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Monthly payment will be the lesser of 20 percent of discretionary income, or the amount you would pay on a repayment plan with a fixed payment over 12 years, adjusted according to your income.</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Payments are recalculated each year</a:t>
            </a:r>
            <a:b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br>
            <a:endPar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Income-Sensitive Repayment Plan</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Your monthly payment is based on annual income, but your loan will be paid in full within 15 years.</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REPAYMENT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OPTIONS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5905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154984"/>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Saving on a Valuable Education (SAVE) Plan</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Monthly payments will be 10 percent of discretionary income and recalculated each year.</a:t>
            </a:r>
            <a:b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br>
            <a:endPar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Pay As You Earn (PAYE) Plan</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Monthly payments will be 10 percent of discretionary income, but never more than you would have paid under the 10-year Standard Repayment Plan.</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REPAYMENT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OPTIONS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10701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39</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POSTPONING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 REPAYMENT</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457374"/>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Deferment</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 period of time where no payments are required</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Subsidized loans do not accrue interest</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Unsubsidized loans do accrue interest</a:t>
            </a:r>
            <a:b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endPar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Deferment Conditions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If you are enrolled at least half-time</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Inability to find full-time employment (up to 3 years)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Economic hardship (up to 3 years)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Military active duty</a:t>
            </a:r>
          </a:p>
        </p:txBody>
      </p:sp>
    </p:spTree>
    <p:extLst>
      <p:ext uri="{BB962C8B-B14F-4D97-AF65-F5344CB8AC3E}">
        <p14:creationId xmlns:p14="http://schemas.microsoft.com/office/powerpoint/2010/main" val="1206369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283976"/>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Merit-based</a:t>
            </a: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aid is based on a student’s academic achievement, grades, ACT/SAT scores, talent, ability, athletic achievement, etc.</a:t>
            </a:r>
            <a:b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endPar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Need-based</a:t>
            </a: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aid is based on the student’s financial need</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BASIS OF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AID </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4144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40</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POSTPONING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 REPAYMENT</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475841"/>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Deferment Conditions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If you are a parent who received a Direct PLUS Loan or a FFEL PLUS Loan, while the student for whom you obtained the loan is enrolled at least half-time.</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If you are enrolled in a graduate fellowship program</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While you are receiving cancer treatment and for six months following the conclusion of your treatment.</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While you are enrolled in an approved rehabilitation training program for the disabled.</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While you are experiencing economic hardship or serving in the Peace Corps, for up to three years.</a:t>
            </a:r>
          </a:p>
        </p:txBody>
      </p:sp>
    </p:spTree>
    <p:extLst>
      <p:ext uri="{BB962C8B-B14F-4D97-AF65-F5344CB8AC3E}">
        <p14:creationId xmlns:p14="http://schemas.microsoft.com/office/powerpoint/2010/main" val="3302235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41</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POSTPONING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 REPAYMENT</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519699"/>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Forbearance</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 forbearance can allow you to temporarily reduce or suspend payments if you are not eligible for a deferment</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Interest accrues during the forbearance period</a:t>
            </a: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a:r>
            <a:b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endPar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Forbearance Conditions: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Financial difficulties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Medical expenses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Change in employment</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Other reasons acceptable to your loan servicer</a:t>
            </a:r>
          </a:p>
        </p:txBody>
      </p:sp>
    </p:spTree>
    <p:extLst>
      <p:ext uri="{BB962C8B-B14F-4D97-AF65-F5344CB8AC3E}">
        <p14:creationId xmlns:p14="http://schemas.microsoft.com/office/powerpoint/2010/main" val="2726457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42</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DISCHARGE AND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CANCELLATION</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3681008"/>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Your loan may be discharged if:</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You die</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You are totally and permanently disabled</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You are unable to complete your education because the school closed, falsely certified a loan, or fraudulently completed a loan application in your name</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Bankruptcy generally does not result in the cancellation of a student loan</a:t>
            </a:r>
          </a:p>
        </p:txBody>
      </p:sp>
    </p:spTree>
    <p:extLst>
      <p:ext uri="{BB962C8B-B14F-4D97-AF65-F5344CB8AC3E}">
        <p14:creationId xmlns:p14="http://schemas.microsoft.com/office/powerpoint/2010/main" val="3231867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43</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CONSEQUENCES OF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DEFAULT</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616648"/>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A loan is considered to be defaulted if you fail to make payments for 270 days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A defaulted student loan can result in:</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Damage to your credit rating</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Wage garnishment</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Denial of professional licenses</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Withholding of federal and state tax refunds</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Liability for collection costs and legal fees</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Referral of account to a collection agency </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Denial of access to student transcripts</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Loss of eligibility for future student financial aid</a:t>
            </a:r>
          </a:p>
        </p:txBody>
      </p:sp>
    </p:spTree>
    <p:extLst>
      <p:ext uri="{BB962C8B-B14F-4D97-AF65-F5344CB8AC3E}">
        <p14:creationId xmlns:p14="http://schemas.microsoft.com/office/powerpoint/2010/main" val="4077732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To Get A Personal Loan In 8 Steps | Bankrate">
            <a:extLst>
              <a:ext uri="{FF2B5EF4-FFF2-40B4-BE49-F238E27FC236}">
                <a16:creationId xmlns:a16="http://schemas.microsoft.com/office/drawing/2014/main" id="{F5CCD6AE-BE31-C92D-4BE5-243A32322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46" r="18379"/>
          <a:stretch/>
        </p:blipFill>
        <p:spPr bwMode="auto">
          <a:xfrm>
            <a:off x="0" y="1477088"/>
            <a:ext cx="4816545" cy="467759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44</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685624"/>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A private student loan is a non-federal loan issued by a lender </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Private loans are often direct marketed to the student causing them to not apply for federal aid</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Private loans are also known as alternative loans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Private loans should only be used when all federal loan options have been exhausted</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PRIVATE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LOANS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63995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45</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FEDERAL DIRECT LOANS &amp;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PRIVATE LOANS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4" name="Content Placeholder 2">
            <a:extLst>
              <a:ext uri="{FF2B5EF4-FFF2-40B4-BE49-F238E27FC236}">
                <a16:creationId xmlns:a16="http://schemas.microsoft.com/office/drawing/2014/main" id="{6B92DD24-FB91-0816-E5E1-F0AE9C25F349}"/>
              </a:ext>
            </a:extLst>
          </p:cNvPr>
          <p:cNvSpPr txBox="1">
            <a:spLocks/>
          </p:cNvSpPr>
          <p:nvPr/>
        </p:nvSpPr>
        <p:spPr>
          <a:xfrm>
            <a:off x="268448" y="1668191"/>
            <a:ext cx="54864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600"/>
              </a:spcAft>
              <a:buNone/>
            </a:pPr>
            <a:r>
              <a:rPr lang="en-US" sz="2000" dirty="0">
                <a:solidFill>
                  <a:srgbClr val="2F5591"/>
                </a:solidFill>
                <a:latin typeface="Circe Bold" panose="020B0602020203020203" pitchFamily="34" charset="0"/>
              </a:rPr>
              <a:t>Federal Direct Loans</a:t>
            </a:r>
          </a:p>
          <a:p>
            <a:pPr marL="342900" lvl="1" indent="-342900">
              <a:spcBef>
                <a:spcPts val="0"/>
              </a:spcBef>
              <a:spcAft>
                <a:spcPts val="600"/>
              </a:spcAft>
            </a:pPr>
            <a:r>
              <a:rPr lang="en-US" sz="2000" dirty="0">
                <a:solidFill>
                  <a:srgbClr val="2F5591"/>
                </a:solidFill>
                <a:latin typeface="Circe Light" panose="020B0402020203020203" pitchFamily="34" charset="0"/>
              </a:rPr>
              <a:t>You will not have to start repaying your Federal Student Loan until after you leave school or attend less than full-time</a:t>
            </a:r>
          </a:p>
          <a:p>
            <a:pPr marL="342900" lvl="1" indent="-342900">
              <a:spcBef>
                <a:spcPts val="0"/>
              </a:spcBef>
              <a:spcAft>
                <a:spcPts val="600"/>
              </a:spcAft>
            </a:pPr>
            <a:r>
              <a:rPr lang="en-US" sz="2000" dirty="0">
                <a:solidFill>
                  <a:srgbClr val="2F5591"/>
                </a:solidFill>
                <a:latin typeface="Circe Light" panose="020B0402020203020203" pitchFamily="34" charset="0"/>
              </a:rPr>
              <a:t>The interest rate on a Federal Student Loan is fixed </a:t>
            </a:r>
          </a:p>
          <a:p>
            <a:pPr marL="342900" lvl="1" indent="-342900">
              <a:spcBef>
                <a:spcPts val="0"/>
              </a:spcBef>
              <a:spcAft>
                <a:spcPts val="600"/>
              </a:spcAft>
            </a:pPr>
            <a:r>
              <a:rPr lang="en-US" sz="2000" dirty="0">
                <a:solidFill>
                  <a:srgbClr val="2F5591"/>
                </a:solidFill>
                <a:latin typeface="Circe Light" panose="020B0402020203020203" pitchFamily="34" charset="0"/>
              </a:rPr>
              <a:t>A student does not need to pass a credit check to get a Federal Student Loan</a:t>
            </a:r>
          </a:p>
          <a:p>
            <a:pPr marL="342900" lvl="1" indent="-342900">
              <a:spcBef>
                <a:spcPts val="0"/>
              </a:spcBef>
              <a:spcAft>
                <a:spcPts val="600"/>
              </a:spcAft>
            </a:pPr>
            <a:r>
              <a:rPr lang="en-US" sz="2000" dirty="0">
                <a:solidFill>
                  <a:srgbClr val="2F5591"/>
                </a:solidFill>
                <a:latin typeface="Circe Light" panose="020B0402020203020203" pitchFamily="34" charset="0"/>
              </a:rPr>
              <a:t>You don’t need a co-signer</a:t>
            </a:r>
          </a:p>
          <a:p>
            <a:pPr marL="342900" lvl="1" indent="-342900">
              <a:spcBef>
                <a:spcPts val="0"/>
              </a:spcBef>
              <a:spcAft>
                <a:spcPts val="600"/>
              </a:spcAft>
            </a:pPr>
            <a:r>
              <a:rPr lang="en-US" sz="2000" dirty="0">
                <a:solidFill>
                  <a:srgbClr val="2F5591"/>
                </a:solidFill>
                <a:latin typeface="Circe Light" panose="020B0402020203020203" pitchFamily="34" charset="0"/>
              </a:rPr>
              <a:t>Some interest is tax deductible</a:t>
            </a:r>
          </a:p>
          <a:p>
            <a:pPr marL="342900" lvl="1" indent="-342900">
              <a:spcBef>
                <a:spcPts val="0"/>
              </a:spcBef>
              <a:spcAft>
                <a:spcPts val="600"/>
              </a:spcAft>
            </a:pPr>
            <a:r>
              <a:rPr lang="en-US" sz="2000" dirty="0">
                <a:solidFill>
                  <a:srgbClr val="2F5591"/>
                </a:solidFill>
                <a:latin typeface="Circe Light" panose="020B0402020203020203" pitchFamily="34" charset="0"/>
              </a:rPr>
              <a:t>Federal Student Loans may be consolidated into a Federal Consolidation Loan</a:t>
            </a:r>
          </a:p>
        </p:txBody>
      </p:sp>
      <p:sp>
        <p:nvSpPr>
          <p:cNvPr id="5" name="Content Placeholder 9">
            <a:extLst>
              <a:ext uri="{FF2B5EF4-FFF2-40B4-BE49-F238E27FC236}">
                <a16:creationId xmlns:a16="http://schemas.microsoft.com/office/drawing/2014/main" id="{ED228861-DB95-9AB5-4BD9-24BF97CC36E3}"/>
              </a:ext>
            </a:extLst>
          </p:cNvPr>
          <p:cNvSpPr txBox="1">
            <a:spLocks/>
          </p:cNvSpPr>
          <p:nvPr/>
        </p:nvSpPr>
        <p:spPr>
          <a:xfrm>
            <a:off x="6437154" y="1668191"/>
            <a:ext cx="5486400"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000" dirty="0">
                <a:solidFill>
                  <a:srgbClr val="2F5591"/>
                </a:solidFill>
                <a:latin typeface="Circe Bold" panose="020B0602020203020203" pitchFamily="34" charset="0"/>
              </a:rPr>
              <a:t>Private Loans</a:t>
            </a:r>
          </a:p>
          <a:p>
            <a:pPr marL="347472" indent="-347472">
              <a:spcBef>
                <a:spcPts val="0"/>
              </a:spcBef>
              <a:spcAft>
                <a:spcPts val="600"/>
              </a:spcAft>
            </a:pPr>
            <a:r>
              <a:rPr lang="en-US" sz="2000" dirty="0">
                <a:solidFill>
                  <a:srgbClr val="2F5591"/>
                </a:solidFill>
                <a:latin typeface="Circe Light" panose="020B0402020203020203" pitchFamily="34" charset="0"/>
              </a:rPr>
              <a:t>Many private student loans require payments while you are still in school</a:t>
            </a:r>
          </a:p>
          <a:p>
            <a:pPr marL="347472" indent="-347472">
              <a:spcBef>
                <a:spcPts val="0"/>
              </a:spcBef>
              <a:spcAft>
                <a:spcPts val="600"/>
              </a:spcAft>
            </a:pPr>
            <a:r>
              <a:rPr lang="en-US" sz="2000" dirty="0">
                <a:solidFill>
                  <a:srgbClr val="2F5591"/>
                </a:solidFill>
                <a:latin typeface="Circe Light" panose="020B0402020203020203" pitchFamily="34" charset="0"/>
              </a:rPr>
              <a:t>Private loans can have variable interest rates greater than 18%</a:t>
            </a:r>
          </a:p>
          <a:p>
            <a:pPr marL="347472" indent="-347472">
              <a:spcBef>
                <a:spcPts val="0"/>
              </a:spcBef>
              <a:spcAft>
                <a:spcPts val="600"/>
              </a:spcAft>
            </a:pPr>
            <a:r>
              <a:rPr lang="en-US" sz="2000" dirty="0">
                <a:solidFill>
                  <a:srgbClr val="2F5591"/>
                </a:solidFill>
                <a:latin typeface="Circe Light" panose="020B0402020203020203" pitchFamily="34" charset="0"/>
              </a:rPr>
              <a:t>Private loans may require an established credit history and your credit score can determine your interest rate</a:t>
            </a:r>
          </a:p>
          <a:p>
            <a:pPr marL="347472" indent="-347472">
              <a:spcBef>
                <a:spcPts val="0"/>
              </a:spcBef>
              <a:spcAft>
                <a:spcPts val="600"/>
              </a:spcAft>
            </a:pPr>
            <a:r>
              <a:rPr lang="en-US" sz="2000" dirty="0">
                <a:solidFill>
                  <a:srgbClr val="2F5591"/>
                </a:solidFill>
                <a:latin typeface="Circe Light" panose="020B0402020203020203" pitchFamily="34" charset="0"/>
              </a:rPr>
              <a:t>You may need a co-signer to get the best deal</a:t>
            </a:r>
          </a:p>
          <a:p>
            <a:pPr marL="347472" indent="-347472">
              <a:spcBef>
                <a:spcPts val="0"/>
              </a:spcBef>
              <a:spcAft>
                <a:spcPts val="600"/>
              </a:spcAft>
            </a:pPr>
            <a:r>
              <a:rPr lang="en-US" sz="2000" dirty="0">
                <a:solidFill>
                  <a:srgbClr val="2F5591"/>
                </a:solidFill>
                <a:latin typeface="Circe Light" panose="020B0402020203020203" pitchFamily="34" charset="0"/>
              </a:rPr>
              <a:t>Interest may not be tax deductible</a:t>
            </a:r>
          </a:p>
          <a:p>
            <a:pPr marL="347472" indent="-347472">
              <a:spcBef>
                <a:spcPts val="0"/>
              </a:spcBef>
              <a:spcAft>
                <a:spcPts val="600"/>
              </a:spcAft>
            </a:pPr>
            <a:r>
              <a:rPr lang="en-US" sz="2000" dirty="0">
                <a:solidFill>
                  <a:srgbClr val="2F5591"/>
                </a:solidFill>
                <a:latin typeface="Circe Light" panose="020B0402020203020203" pitchFamily="34" charset="0"/>
              </a:rPr>
              <a:t>Private loans cannot be consolidated into a federal student loan</a:t>
            </a:r>
          </a:p>
        </p:txBody>
      </p:sp>
    </p:spTree>
    <p:extLst>
      <p:ext uri="{BB962C8B-B14F-4D97-AF65-F5344CB8AC3E}">
        <p14:creationId xmlns:p14="http://schemas.microsoft.com/office/powerpoint/2010/main" val="2820963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llege Money 101: Start Your Scholarship Search Now!">
            <a:extLst>
              <a:ext uri="{FF2B5EF4-FFF2-40B4-BE49-F238E27FC236}">
                <a16:creationId xmlns:a16="http://schemas.microsoft.com/office/drawing/2014/main" id="{AD635015-8722-EFE8-4F52-88148EFA3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2" b="10165"/>
          <a:stretch/>
        </p:blipFill>
        <p:spPr bwMode="auto">
          <a:xfrm>
            <a:off x="-3210" y="0"/>
            <a:ext cx="12194669" cy="6169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6CA31C-CABA-C244-9BBD-43E01B6F7F0C}"/>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7BCAD0F-07B1-CD1B-5369-7CE037D3E68B}"/>
              </a:ext>
            </a:extLst>
          </p:cNvPr>
          <p:cNvGrpSpPr/>
          <p:nvPr/>
        </p:nvGrpSpPr>
        <p:grpSpPr>
          <a:xfrm>
            <a:off x="0" y="6287589"/>
            <a:ext cx="12191391" cy="570411"/>
            <a:chOff x="0" y="6287589"/>
            <a:chExt cx="12222614" cy="570411"/>
          </a:xfrm>
        </p:grpSpPr>
        <p:sp>
          <p:nvSpPr>
            <p:cNvPr id="14" name="Rectangle 13">
              <a:extLst>
                <a:ext uri="{FF2B5EF4-FFF2-40B4-BE49-F238E27FC236}">
                  <a16:creationId xmlns:a16="http://schemas.microsoft.com/office/drawing/2014/main" id="{94B6FCD0-EAF7-7AD7-77D5-8A210D2F4083}"/>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596A8CB-9AFB-B9FB-F5DF-1A1C2BDE3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3314" name="Picture 2">
            <a:extLst>
              <a:ext uri="{FF2B5EF4-FFF2-40B4-BE49-F238E27FC236}">
                <a16:creationId xmlns:a16="http://schemas.microsoft.com/office/drawing/2014/main" id="{0EC15446-3B4E-E392-A407-89601A54F3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CFF50A54-2A5F-AE4D-B568-424D877A0874}"/>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46</a:t>
            </a:fld>
            <a:endParaRPr lang="en-US" dirty="0">
              <a:solidFill>
                <a:srgbClr val="254992"/>
              </a:solidFill>
              <a:latin typeface="Circe" panose="020B0502020203020203" pitchFamily="34" charset="77"/>
            </a:endParaRPr>
          </a:p>
        </p:txBody>
      </p:sp>
      <p:sp>
        <p:nvSpPr>
          <p:cNvPr id="3" name="TextBox 2">
            <a:extLst>
              <a:ext uri="{FF2B5EF4-FFF2-40B4-BE49-F238E27FC236}">
                <a16:creationId xmlns:a16="http://schemas.microsoft.com/office/drawing/2014/main" id="{763688B6-A675-0E79-D469-E570836B879A}"/>
              </a:ext>
            </a:extLst>
          </p:cNvPr>
          <p:cNvSpPr txBox="1"/>
          <p:nvPr/>
        </p:nvSpPr>
        <p:spPr>
          <a:xfrm>
            <a:off x="1580603" y="2620039"/>
            <a:ext cx="9027041" cy="1046440"/>
          </a:xfrm>
          <a:prstGeom prst="rect">
            <a:avLst/>
          </a:prstGeom>
          <a:noFill/>
        </p:spPr>
        <p:txBody>
          <a:bodyPr wrap="square" rtlCol="0">
            <a:spAutoFit/>
          </a:bodyPr>
          <a:lstStyle/>
          <a:p>
            <a:pPr lvl="0" algn="ctr">
              <a:defRPr/>
            </a:pPr>
            <a:r>
              <a:rPr lang="en-US" sz="62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rPr>
              <a:t>INSTITUTIONAL </a:t>
            </a:r>
            <a:r>
              <a:rPr lang="en-US" sz="62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AID</a:t>
            </a:r>
          </a:p>
        </p:txBody>
      </p:sp>
      <p:sp>
        <p:nvSpPr>
          <p:cNvPr id="4" name="Rectangle 3">
            <a:extLst>
              <a:ext uri="{FF2B5EF4-FFF2-40B4-BE49-F238E27FC236}">
                <a16:creationId xmlns:a16="http://schemas.microsoft.com/office/drawing/2014/main" id="{7C8FECFF-FA09-3C8A-28F0-C1045FA00F1A}"/>
              </a:ext>
            </a:extLst>
          </p:cNvPr>
          <p:cNvSpPr/>
          <p:nvPr/>
        </p:nvSpPr>
        <p:spPr>
          <a:xfrm>
            <a:off x="2032000" y="2443015"/>
            <a:ext cx="8127999"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876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47</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885183"/>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Each institution has its own merit-based scholarship programs</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Many schools have their own need-based aid programs</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Investigate aid opportunities early</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Each institution has its own aid application process and deadline</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Institutional websites list scholarship opportunities</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Departmental Scholarships</a:t>
            </a:r>
          </a:p>
          <a:p>
            <a:pPr marL="804672" lvl="1"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Scholarship opportunities for students in a specific major</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INSTITUTIONAL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AID</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43848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48</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PACKAGING</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199611"/>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Packages are usually prepared for students who have been accepted for admission and have sent their FAFSA® data to the school</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The sum of all aid received cannot exceed the cost of attendance (COA)</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Aid is typically packaged in the following order:</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Scholarships &amp; Grants</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Work Study</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Student Loans</a:t>
            </a:r>
          </a:p>
        </p:txBody>
      </p:sp>
    </p:spTree>
    <p:extLst>
      <p:ext uri="{BB962C8B-B14F-4D97-AF65-F5344CB8AC3E}">
        <p14:creationId xmlns:p14="http://schemas.microsoft.com/office/powerpoint/2010/main" val="1401549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49</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INSTITUTIONAL</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 AWARD LETTER</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3437864"/>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The award letter will list all aid that the financial aid office has approved for the student</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Institutions will typically include an estimate of a TOPS award in the financial aid package to prevent an over-award of other forms of financial aid</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Official notification of a TOPS award is made ONLY by LOSFA</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0"/>
                <a:ea typeface="Open Sans Light" panose="020B0306030504020204" pitchFamily="34" charset="0"/>
                <a:cs typeface="Open Sans Light" panose="020B0306030504020204" pitchFamily="34" charset="0"/>
              </a:rPr>
              <a:t>Verify the method required to accept the award</a:t>
            </a:r>
          </a:p>
        </p:txBody>
      </p:sp>
    </p:spTree>
    <p:extLst>
      <p:ext uri="{BB962C8B-B14F-4D97-AF65-F5344CB8AC3E}">
        <p14:creationId xmlns:p14="http://schemas.microsoft.com/office/powerpoint/2010/main" val="236236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203954"/>
          </a:xfrm>
          <a:prstGeom prst="rect">
            <a:avLst/>
          </a:prstGeom>
          <a:noFill/>
        </p:spPr>
        <p:txBody>
          <a:bodyPr wrap="square" rtlCol="0">
            <a:spAutoFit/>
          </a:bodyPr>
          <a:lstStyle/>
          <a:p>
            <a:pPr marL="571500" indent="-571500">
              <a:lnSpc>
                <a:spcPct val="90000"/>
              </a:lnSpc>
              <a:spcAft>
                <a:spcPts val="600"/>
              </a:spcAft>
              <a:buFont typeface="Arial" panose="020B0604020202020204" pitchFamily="34" charset="0"/>
              <a:buChar char="•"/>
            </a:pPr>
            <a:r>
              <a:rPr lang="en-US" sz="3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Cost of Attendance (COA)</a:t>
            </a:r>
          </a:p>
          <a:p>
            <a:pPr marL="914400" lvl="1" indent="-457200">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Tuition and fees</a:t>
            </a:r>
          </a:p>
          <a:p>
            <a:pPr marL="914400" lvl="1" indent="-457200">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Room and board</a:t>
            </a:r>
          </a:p>
          <a:p>
            <a:pPr marL="914400" lvl="1" indent="-457200">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Books and supplies</a:t>
            </a:r>
          </a:p>
          <a:p>
            <a:pPr marL="914400" lvl="1" indent="-457200">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Transportation</a:t>
            </a:r>
          </a:p>
          <a:p>
            <a:pPr marL="914400" lvl="1" indent="-457200">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Miscellaneous personal expenses</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FINANCIAL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NEED</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63743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holarships for Military Service Members and Student Veterans |  BestColleges">
            <a:extLst>
              <a:ext uri="{FF2B5EF4-FFF2-40B4-BE49-F238E27FC236}">
                <a16:creationId xmlns:a16="http://schemas.microsoft.com/office/drawing/2014/main" id="{F67AE20E-2580-BE1F-E1AB-755D0A398707}"/>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9602" b="14167"/>
          <a:stretch/>
        </p:blipFill>
        <p:spPr bwMode="auto">
          <a:xfrm>
            <a:off x="-611" y="-25167"/>
            <a:ext cx="12192000" cy="61941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6CA31C-CABA-C244-9BBD-43E01B6F7F0C}"/>
              </a:ext>
            </a:extLst>
          </p:cNvPr>
          <p:cNvSpPr/>
          <p:nvPr/>
        </p:nvSpPr>
        <p:spPr>
          <a:xfrm>
            <a:off x="1" y="-25167"/>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7BCAD0F-07B1-CD1B-5369-7CE037D3E68B}"/>
              </a:ext>
            </a:extLst>
          </p:cNvPr>
          <p:cNvGrpSpPr/>
          <p:nvPr/>
        </p:nvGrpSpPr>
        <p:grpSpPr>
          <a:xfrm>
            <a:off x="0" y="6287589"/>
            <a:ext cx="12191391" cy="570411"/>
            <a:chOff x="0" y="6287589"/>
            <a:chExt cx="12222614" cy="570411"/>
          </a:xfrm>
        </p:grpSpPr>
        <p:sp>
          <p:nvSpPr>
            <p:cNvPr id="14" name="Rectangle 13">
              <a:extLst>
                <a:ext uri="{FF2B5EF4-FFF2-40B4-BE49-F238E27FC236}">
                  <a16:creationId xmlns:a16="http://schemas.microsoft.com/office/drawing/2014/main" id="{94B6FCD0-EAF7-7AD7-77D5-8A210D2F4083}"/>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596A8CB-9AFB-B9FB-F5DF-1A1C2BDE3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3314" name="Picture 2">
            <a:extLst>
              <a:ext uri="{FF2B5EF4-FFF2-40B4-BE49-F238E27FC236}">
                <a16:creationId xmlns:a16="http://schemas.microsoft.com/office/drawing/2014/main" id="{0EC15446-3B4E-E392-A407-89601A54F3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CFF50A54-2A5F-AE4D-B568-424D877A0874}"/>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50</a:t>
            </a:fld>
            <a:endParaRPr lang="en-US" dirty="0">
              <a:solidFill>
                <a:srgbClr val="254992"/>
              </a:solidFill>
              <a:latin typeface="Circe" panose="020B0502020203020203" pitchFamily="34" charset="77"/>
            </a:endParaRPr>
          </a:p>
        </p:txBody>
      </p:sp>
      <p:sp>
        <p:nvSpPr>
          <p:cNvPr id="16" name="TextBox 15">
            <a:extLst>
              <a:ext uri="{FF2B5EF4-FFF2-40B4-BE49-F238E27FC236}">
                <a16:creationId xmlns:a16="http://schemas.microsoft.com/office/drawing/2014/main" id="{BD6CE6B3-FF8B-99DA-326E-52B7E3FD9ABC}"/>
              </a:ext>
            </a:extLst>
          </p:cNvPr>
          <p:cNvSpPr txBox="1"/>
          <p:nvPr/>
        </p:nvSpPr>
        <p:spPr>
          <a:xfrm>
            <a:off x="697259" y="2635962"/>
            <a:ext cx="10904104" cy="1015663"/>
          </a:xfrm>
          <a:prstGeom prst="rect">
            <a:avLst/>
          </a:prstGeom>
          <a:noFill/>
        </p:spPr>
        <p:txBody>
          <a:bodyPr wrap="square" rtlCol="0" anchor="ctr">
            <a:spAutoFit/>
          </a:bodyPr>
          <a:lstStyle/>
          <a:p>
            <a:pPr lvl="0" algn="ctr">
              <a:defRPr/>
            </a:pPr>
            <a:r>
              <a:rPr lang="en-US" sz="60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rPr>
              <a:t>MILITARY </a:t>
            </a:r>
            <a:r>
              <a:rPr lang="en-US" sz="60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OPPORTUNITIES</a:t>
            </a:r>
          </a:p>
        </p:txBody>
      </p:sp>
      <p:sp>
        <p:nvSpPr>
          <p:cNvPr id="18" name="Rectangle 17">
            <a:extLst>
              <a:ext uri="{FF2B5EF4-FFF2-40B4-BE49-F238E27FC236}">
                <a16:creationId xmlns:a16="http://schemas.microsoft.com/office/drawing/2014/main" id="{E805C6B2-13C1-EB6B-34CA-6FA6B527C220}"/>
              </a:ext>
            </a:extLst>
          </p:cNvPr>
          <p:cNvSpPr/>
          <p:nvPr/>
        </p:nvSpPr>
        <p:spPr>
          <a:xfrm>
            <a:off x="697870" y="2443015"/>
            <a:ext cx="10904104"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84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larships for Military Service Members and Student Veterans |  BestColleges">
            <a:extLst>
              <a:ext uri="{FF2B5EF4-FFF2-40B4-BE49-F238E27FC236}">
                <a16:creationId xmlns:a16="http://schemas.microsoft.com/office/drawing/2014/main" id="{526DC220-97A2-12AA-2AFF-D57815B48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8" r="21455"/>
          <a:stretch/>
        </p:blipFill>
        <p:spPr bwMode="auto">
          <a:xfrm>
            <a:off x="-5" y="1477089"/>
            <a:ext cx="4816549"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51</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734869"/>
          </a:xfrm>
          <a:prstGeom prst="rect">
            <a:avLst/>
          </a:prstGeom>
          <a:noFill/>
        </p:spPr>
        <p:txBody>
          <a:bodyPr wrap="square" rtlCol="0">
            <a:spAutoFit/>
          </a:bodyPr>
          <a:lstStyle/>
          <a:p>
            <a:pPr>
              <a:lnSpc>
                <a:spcPct val="90000"/>
              </a:lnSpc>
              <a:spcAft>
                <a:spcPts val="600"/>
              </a:spcAft>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G.I. Bill</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Education benefits for service members who have served on active duty for 90 or more days	</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Up to 100% Tuition and Fee Coverage </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Monthly Living (Housing) Stipend </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Up to $1,000 a year for Books and Supplies </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MILITARY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EDUCATIONAL OPPORTUNITIES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41520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larships for Military Service Members and Student Veterans |  BestColleges">
            <a:extLst>
              <a:ext uri="{FF2B5EF4-FFF2-40B4-BE49-F238E27FC236}">
                <a16:creationId xmlns:a16="http://schemas.microsoft.com/office/drawing/2014/main" id="{526DC220-97A2-12AA-2AFF-D57815B48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8" r="21455"/>
          <a:stretch/>
        </p:blipFill>
        <p:spPr bwMode="auto">
          <a:xfrm>
            <a:off x="-5" y="1477089"/>
            <a:ext cx="4816549"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52</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4017254"/>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ROTC Scholarships</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 exchange for a service commitment, the Reserve Officers' Training Corps (ROTC) scholarships pay for almost all tuition, fees and books charges for four years of college</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Louisiana National Guard Tuition Exemption</a:t>
            </a:r>
          </a:p>
          <a:p>
            <a:pPr marL="804672" lvl="1"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Waives the cost of tuition only for Louisiana Army and Air National Guard soldiers attending a Louisiana institution</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MILITARY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EDUCATIONAL OPPORTUNITIES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35493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larships for Military Service Members and Student Veterans |  BestColleges">
            <a:extLst>
              <a:ext uri="{FF2B5EF4-FFF2-40B4-BE49-F238E27FC236}">
                <a16:creationId xmlns:a16="http://schemas.microsoft.com/office/drawing/2014/main" id="{526DC220-97A2-12AA-2AFF-D57815B48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8" r="21455"/>
          <a:stretch/>
        </p:blipFill>
        <p:spPr bwMode="auto">
          <a:xfrm>
            <a:off x="-5" y="1477089"/>
            <a:ext cx="4816549"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53</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524811"/>
          </a:xfrm>
          <a:prstGeom prst="rect">
            <a:avLst/>
          </a:prstGeom>
          <a:noFill/>
        </p:spPr>
        <p:txBody>
          <a:bodyPr wrap="square" rtlCol="0">
            <a:spAutoFit/>
          </a:bodyPr>
          <a:lstStyle/>
          <a:p>
            <a:pPr>
              <a:lnSpc>
                <a:spcPct val="90000"/>
              </a:lnSpc>
              <a:spcAft>
                <a:spcPts val="600"/>
              </a:spcAft>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Louisiana National Guard Patriot Scholarship </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Provides scholarships to Louisiana National Guard members who are enrolled in a Louisiana public postsecondary institution and who are eligible for the Louisiana National Guard tuition waiver.  </a:t>
            </a:r>
          </a:p>
          <a:p>
            <a:pPr marL="347472" indent="-347472">
              <a:lnSpc>
                <a:spcPct val="90000"/>
              </a:lnSpc>
              <a:spcAft>
                <a:spcPts val="600"/>
              </a:spcAft>
              <a:buFont typeface="Arial" panose="020B0604020202020204" pitchFamily="34" charset="0"/>
              <a:buChar char="•"/>
            </a:pPr>
            <a:r>
              <a:rPr lang="en-US" sz="2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This program provides for the payment of mandatory fees charged to the student by the institution as funds are appropriated.</a:t>
            </a:r>
          </a:p>
        </p:txBody>
      </p:sp>
      <p:sp>
        <p:nvSpPr>
          <p:cNvPr id="4" name="TextBox 3">
            <a:extLst>
              <a:ext uri="{FF2B5EF4-FFF2-40B4-BE49-F238E27FC236}">
                <a16:creationId xmlns:a16="http://schemas.microsoft.com/office/drawing/2014/main" id="{ECDF9E3A-AEC9-3ED4-F080-0E7430EA685F}"/>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MILITARY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EDUCATIONAL OPPORTUNITIES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559702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llege Money 101: Start Your Scholarship Search Now!">
            <a:extLst>
              <a:ext uri="{FF2B5EF4-FFF2-40B4-BE49-F238E27FC236}">
                <a16:creationId xmlns:a16="http://schemas.microsoft.com/office/drawing/2014/main" id="{AD635015-8722-EFE8-4F52-88148EFA3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2" b="10165"/>
          <a:stretch/>
        </p:blipFill>
        <p:spPr bwMode="auto">
          <a:xfrm>
            <a:off x="-3210" y="0"/>
            <a:ext cx="12194669" cy="6169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6CA31C-CABA-C244-9BBD-43E01B6F7F0C}"/>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7BCAD0F-07B1-CD1B-5369-7CE037D3E68B}"/>
              </a:ext>
            </a:extLst>
          </p:cNvPr>
          <p:cNvGrpSpPr/>
          <p:nvPr/>
        </p:nvGrpSpPr>
        <p:grpSpPr>
          <a:xfrm>
            <a:off x="0" y="6287589"/>
            <a:ext cx="12191391" cy="570411"/>
            <a:chOff x="0" y="6287589"/>
            <a:chExt cx="12222614" cy="570411"/>
          </a:xfrm>
        </p:grpSpPr>
        <p:sp>
          <p:nvSpPr>
            <p:cNvPr id="14" name="Rectangle 13">
              <a:extLst>
                <a:ext uri="{FF2B5EF4-FFF2-40B4-BE49-F238E27FC236}">
                  <a16:creationId xmlns:a16="http://schemas.microsoft.com/office/drawing/2014/main" id="{94B6FCD0-EAF7-7AD7-77D5-8A210D2F4083}"/>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596A8CB-9AFB-B9FB-F5DF-1A1C2BDE3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3314" name="Picture 2">
            <a:extLst>
              <a:ext uri="{FF2B5EF4-FFF2-40B4-BE49-F238E27FC236}">
                <a16:creationId xmlns:a16="http://schemas.microsoft.com/office/drawing/2014/main" id="{0EC15446-3B4E-E392-A407-89601A54F3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CFF50A54-2A5F-AE4D-B568-424D877A0874}"/>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54</a:t>
            </a:fld>
            <a:endParaRPr lang="en-US" dirty="0">
              <a:solidFill>
                <a:srgbClr val="254992"/>
              </a:solidFill>
              <a:latin typeface="Circe" panose="020B0502020203020203" pitchFamily="34" charset="77"/>
            </a:endParaRPr>
          </a:p>
        </p:txBody>
      </p:sp>
      <p:sp>
        <p:nvSpPr>
          <p:cNvPr id="16" name="TextBox 15">
            <a:extLst>
              <a:ext uri="{FF2B5EF4-FFF2-40B4-BE49-F238E27FC236}">
                <a16:creationId xmlns:a16="http://schemas.microsoft.com/office/drawing/2014/main" id="{BD6CE6B3-FF8B-99DA-326E-52B7E3FD9ABC}"/>
              </a:ext>
            </a:extLst>
          </p:cNvPr>
          <p:cNvSpPr txBox="1"/>
          <p:nvPr/>
        </p:nvSpPr>
        <p:spPr>
          <a:xfrm>
            <a:off x="1582479" y="2576070"/>
            <a:ext cx="9027041" cy="1200329"/>
          </a:xfrm>
          <a:prstGeom prst="rect">
            <a:avLst/>
          </a:prstGeom>
          <a:noFill/>
        </p:spPr>
        <p:txBody>
          <a:bodyPr wrap="square" rtlCol="0">
            <a:spAutoFit/>
          </a:bodyPr>
          <a:lstStyle/>
          <a:p>
            <a:pPr lvl="0" algn="ctr">
              <a:defRPr/>
            </a:pPr>
            <a:r>
              <a:rPr lang="en-US" sz="72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rPr>
              <a:t>PRIVATE </a:t>
            </a:r>
            <a:r>
              <a:rPr lang="en-US" sz="72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AID</a:t>
            </a:r>
          </a:p>
        </p:txBody>
      </p:sp>
      <p:sp>
        <p:nvSpPr>
          <p:cNvPr id="18" name="Rectangle 17">
            <a:extLst>
              <a:ext uri="{FF2B5EF4-FFF2-40B4-BE49-F238E27FC236}">
                <a16:creationId xmlns:a16="http://schemas.microsoft.com/office/drawing/2014/main" id="{E805C6B2-13C1-EB6B-34CA-6FA6B527C220}"/>
              </a:ext>
            </a:extLst>
          </p:cNvPr>
          <p:cNvSpPr/>
          <p:nvPr/>
        </p:nvSpPr>
        <p:spPr>
          <a:xfrm>
            <a:off x="2408268" y="2457507"/>
            <a:ext cx="7374854"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57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55</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PRIVATE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AID</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3437864"/>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The best source of information on private aid is the Internet.  There are numerous free scholarship search services available</a:t>
            </a:r>
          </a:p>
          <a:p>
            <a:pPr marL="804672" lvl="1"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See the Useful Links page on the LOSFA website or College Access on the Geaux for a listing of free scholarship searches.</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Private aid can be based on merit or financial need </a:t>
            </a: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Providers of private aid include companies, civic organizations, religious organizations, clubs, etc.</a:t>
            </a:r>
          </a:p>
        </p:txBody>
      </p:sp>
    </p:spTree>
    <p:extLst>
      <p:ext uri="{BB962C8B-B14F-4D97-AF65-F5344CB8AC3E}">
        <p14:creationId xmlns:p14="http://schemas.microsoft.com/office/powerpoint/2010/main" val="2510614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BFF61C-30BE-BB9A-955C-BC3AF83D06DD}"/>
              </a:ext>
            </a:extLst>
          </p:cNvPr>
          <p:cNvPicPr>
            <a:picLocks noChangeAspect="1"/>
          </p:cNvPicPr>
          <p:nvPr/>
        </p:nvPicPr>
        <p:blipFill rotWithShape="1">
          <a:blip r:embed="rId3"/>
          <a:srcRect l="1384" t="20576" b="22994"/>
          <a:stretch/>
        </p:blipFill>
        <p:spPr>
          <a:xfrm>
            <a:off x="-611" y="0"/>
            <a:ext cx="11307392" cy="6169026"/>
          </a:xfrm>
          <a:prstGeom prst="rect">
            <a:avLst/>
          </a:prstGeom>
        </p:spPr>
      </p:pic>
      <p:sp>
        <p:nvSpPr>
          <p:cNvPr id="6" name="Rectangle 5">
            <a:extLst>
              <a:ext uri="{FF2B5EF4-FFF2-40B4-BE49-F238E27FC236}">
                <a16:creationId xmlns:a16="http://schemas.microsoft.com/office/drawing/2014/main" id="{C66CA31C-CABA-C244-9BBD-43E01B6F7F0C}"/>
              </a:ext>
            </a:extLst>
          </p:cNvPr>
          <p:cNvSpPr/>
          <p:nvPr/>
        </p:nvSpPr>
        <p:spPr>
          <a:xfrm>
            <a:off x="1" y="-25167"/>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7BCAD0F-07B1-CD1B-5369-7CE037D3E68B}"/>
              </a:ext>
            </a:extLst>
          </p:cNvPr>
          <p:cNvGrpSpPr/>
          <p:nvPr/>
        </p:nvGrpSpPr>
        <p:grpSpPr>
          <a:xfrm>
            <a:off x="0" y="6287589"/>
            <a:ext cx="12191391" cy="570411"/>
            <a:chOff x="0" y="6287589"/>
            <a:chExt cx="12222614" cy="570411"/>
          </a:xfrm>
        </p:grpSpPr>
        <p:sp>
          <p:nvSpPr>
            <p:cNvPr id="14" name="Rectangle 13">
              <a:extLst>
                <a:ext uri="{FF2B5EF4-FFF2-40B4-BE49-F238E27FC236}">
                  <a16:creationId xmlns:a16="http://schemas.microsoft.com/office/drawing/2014/main" id="{94B6FCD0-EAF7-7AD7-77D5-8A210D2F4083}"/>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596A8CB-9AFB-B9FB-F5DF-1A1C2BDE3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3314" name="Picture 2">
            <a:extLst>
              <a:ext uri="{FF2B5EF4-FFF2-40B4-BE49-F238E27FC236}">
                <a16:creationId xmlns:a16="http://schemas.microsoft.com/office/drawing/2014/main" id="{0EC15446-3B4E-E392-A407-89601A54F3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CFF50A54-2A5F-AE4D-B568-424D877A0874}"/>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56</a:t>
            </a:fld>
            <a:endParaRPr lang="en-US" dirty="0">
              <a:solidFill>
                <a:srgbClr val="254992"/>
              </a:solidFill>
              <a:latin typeface="Circe" panose="020B0502020203020203" pitchFamily="34" charset="77"/>
            </a:endParaRPr>
          </a:p>
        </p:txBody>
      </p:sp>
      <p:sp>
        <p:nvSpPr>
          <p:cNvPr id="16" name="TextBox 15">
            <a:extLst>
              <a:ext uri="{FF2B5EF4-FFF2-40B4-BE49-F238E27FC236}">
                <a16:creationId xmlns:a16="http://schemas.microsoft.com/office/drawing/2014/main" id="{BD6CE6B3-FF8B-99DA-326E-52B7E3FD9ABC}"/>
              </a:ext>
            </a:extLst>
          </p:cNvPr>
          <p:cNvSpPr txBox="1"/>
          <p:nvPr/>
        </p:nvSpPr>
        <p:spPr>
          <a:xfrm>
            <a:off x="697259" y="2656431"/>
            <a:ext cx="10904104" cy="877163"/>
          </a:xfrm>
          <a:prstGeom prst="rect">
            <a:avLst/>
          </a:prstGeom>
          <a:noFill/>
        </p:spPr>
        <p:txBody>
          <a:bodyPr wrap="square" rtlCol="0" anchor="ctr">
            <a:spAutoFit/>
          </a:bodyPr>
          <a:lstStyle/>
          <a:p>
            <a:pPr lvl="0" algn="ctr">
              <a:defRPr/>
            </a:pPr>
            <a:r>
              <a:rPr lang="en-US" sz="51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rPr>
              <a:t>LOUISIANA </a:t>
            </a:r>
            <a:r>
              <a:rPr lang="en-US" sz="51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STATE AID PROGRAMS</a:t>
            </a:r>
          </a:p>
        </p:txBody>
      </p:sp>
      <p:sp>
        <p:nvSpPr>
          <p:cNvPr id="18" name="Rectangle 17">
            <a:extLst>
              <a:ext uri="{FF2B5EF4-FFF2-40B4-BE49-F238E27FC236}">
                <a16:creationId xmlns:a16="http://schemas.microsoft.com/office/drawing/2014/main" id="{E805C6B2-13C1-EB6B-34CA-6FA6B527C220}"/>
              </a:ext>
            </a:extLst>
          </p:cNvPr>
          <p:cNvSpPr/>
          <p:nvPr/>
        </p:nvSpPr>
        <p:spPr>
          <a:xfrm>
            <a:off x="697870" y="2443015"/>
            <a:ext cx="10904104"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315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7 Unimaginably Beautiful Places In Louisiana That You Must See Before You  Die">
            <a:extLst>
              <a:ext uri="{FF2B5EF4-FFF2-40B4-BE49-F238E27FC236}">
                <a16:creationId xmlns:a16="http://schemas.microsoft.com/office/drawing/2014/main" id="{E320F198-CE7F-7CDF-CACB-4830589C0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807"/>
          <a:stretch/>
        </p:blipFill>
        <p:spPr bwMode="auto">
          <a:xfrm>
            <a:off x="0" y="1477088"/>
            <a:ext cx="4816545"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57</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LOUISIANA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STATE AID PROGRAMS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B02791A7-81C7-8503-61C0-B9D056F1D2BA}"/>
              </a:ext>
            </a:extLst>
          </p:cNvPr>
          <p:cNvSpPr txBox="1"/>
          <p:nvPr/>
        </p:nvSpPr>
        <p:spPr>
          <a:xfrm>
            <a:off x="4935894" y="1679510"/>
            <a:ext cx="7080741" cy="4200381"/>
          </a:xfrm>
          <a:prstGeom prst="rect">
            <a:avLst/>
          </a:prstGeom>
          <a:noFill/>
        </p:spPr>
        <p:txBody>
          <a:bodyPr wrap="square" rtlCol="0">
            <a:spAutoFit/>
          </a:bodyPr>
          <a:lstStyle/>
          <a:p>
            <a:pPr>
              <a:lnSpc>
                <a:spcPct val="90000"/>
              </a:lnSpc>
              <a:spcAft>
                <a:spcPts val="600"/>
              </a:spcAft>
            </a:pPr>
            <a:r>
              <a:rPr lang="en-US" sz="26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Scholarships &amp; Grants</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Scholarship</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Rockefeller State Wildlife Scholarship</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GO Grant</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Chafee Educational Training Voucher (ETV)</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Regional Contract Program</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M.J. Foster Promise Program</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Geaux Teach</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John R. Justice</a:t>
            </a:r>
          </a:p>
          <a:p>
            <a:pPr marL="34747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Strategies to Empower People (STEP) Vocational Education Program </a:t>
            </a:r>
          </a:p>
        </p:txBody>
      </p:sp>
    </p:spTree>
    <p:extLst>
      <p:ext uri="{BB962C8B-B14F-4D97-AF65-F5344CB8AC3E}">
        <p14:creationId xmlns:p14="http://schemas.microsoft.com/office/powerpoint/2010/main" val="3574856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7 Unimaginably Beautiful Places In Louisiana That You Must See Before You  Die">
            <a:extLst>
              <a:ext uri="{FF2B5EF4-FFF2-40B4-BE49-F238E27FC236}">
                <a16:creationId xmlns:a16="http://schemas.microsoft.com/office/drawing/2014/main" id="{E320F198-CE7F-7CDF-CACB-4830589C0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807"/>
          <a:stretch/>
        </p:blipFill>
        <p:spPr bwMode="auto">
          <a:xfrm>
            <a:off x="0" y="1477088"/>
            <a:ext cx="4816545"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0" y="1477096"/>
            <a:ext cx="4816545"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LOUISIANA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STATE AID PROGRAMS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9F51F847-92A3-AFE1-106D-84F79ACA93C2}"/>
              </a:ext>
            </a:extLst>
          </p:cNvPr>
          <p:cNvPicPr>
            <a:picLocks noChangeAspect="1"/>
          </p:cNvPicPr>
          <p:nvPr/>
        </p:nvPicPr>
        <p:blipFill>
          <a:blip r:embed="rId4"/>
          <a:stretch>
            <a:fillRect/>
          </a:stretch>
        </p:blipFill>
        <p:spPr>
          <a:xfrm>
            <a:off x="0" y="1477088"/>
            <a:ext cx="4816545" cy="4691919"/>
          </a:xfrm>
          <a:prstGeom prst="rect">
            <a:avLst/>
          </a:prstGeom>
        </p:spPr>
      </p:pic>
      <p:sp>
        <p:nvSpPr>
          <p:cNvPr id="7" name="TextBox 6">
            <a:extLst>
              <a:ext uri="{FF2B5EF4-FFF2-40B4-BE49-F238E27FC236}">
                <a16:creationId xmlns:a16="http://schemas.microsoft.com/office/drawing/2014/main" id="{B49B72C1-B350-383F-FE78-1C29533F9DD6}"/>
              </a:ext>
            </a:extLst>
          </p:cNvPr>
          <p:cNvSpPr txBox="1"/>
          <p:nvPr/>
        </p:nvSpPr>
        <p:spPr>
          <a:xfrm>
            <a:off x="4935894" y="1679510"/>
            <a:ext cx="7080741" cy="3313215"/>
          </a:xfrm>
          <a:prstGeom prst="rect">
            <a:avLst/>
          </a:prstGeom>
          <a:noFill/>
        </p:spPr>
        <p:txBody>
          <a:bodyPr wrap="square" rtlCol="0">
            <a:spAutoFit/>
          </a:bodyPr>
          <a:lstStyle/>
          <a:p>
            <a:pPr marL="347472" marR="0" lvl="0" indent="-347472"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Bold" panose="020B0602020203020203" pitchFamily="34" charset="0"/>
                <a:ea typeface="Open Sans Light" panose="020B0306030504020204" pitchFamily="34" charset="0"/>
                <a:cs typeface="Open Sans Light" panose="020B0306030504020204" pitchFamily="34" charset="0"/>
              </a:rPr>
              <a:t>Louisiana Saving Programs</a:t>
            </a:r>
          </a:p>
          <a:p>
            <a:pPr marL="804672" lvl="1" indent="-347472">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START Saving Program</a:t>
            </a:r>
          </a:p>
          <a:p>
            <a:pPr marL="804672" lvl="1" indent="-347472">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LA ABLE Program</a:t>
            </a:r>
          </a:p>
          <a:p>
            <a:pPr marL="804672" lvl="1" indent="-347472">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START K12 Program</a:t>
            </a:r>
            <a:br>
              <a:rPr kumimoji="0" lang="en-US" sz="28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br>
            <a:endPar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a:p>
            <a:pPr marL="347472" marR="0" lvl="0" indent="-347472"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Bold" panose="020B0602020203020203" pitchFamily="34" charset="0"/>
                <a:ea typeface="Open Sans Light" panose="020B0306030504020204" pitchFamily="34" charset="0"/>
                <a:cs typeface="Open Sans Light" panose="020B0306030504020204" pitchFamily="34" charset="0"/>
              </a:rPr>
              <a:t>High School Opportunities</a:t>
            </a:r>
          </a:p>
          <a:p>
            <a:pPr marL="804672" lvl="1" indent="-347472">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TOPS Tech Early Start Program</a:t>
            </a:r>
          </a:p>
        </p:txBody>
      </p:sp>
      <p:sp>
        <p:nvSpPr>
          <p:cNvPr id="8" name="Rectangle 7">
            <a:extLst>
              <a:ext uri="{FF2B5EF4-FFF2-40B4-BE49-F238E27FC236}">
                <a16:creationId xmlns:a16="http://schemas.microsoft.com/office/drawing/2014/main" id="{8D972F97-71E5-8EBE-5D4C-AA17EA02060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2483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1">
            <a:extLst>
              <a:ext uri="{FF2B5EF4-FFF2-40B4-BE49-F238E27FC236}">
                <a16:creationId xmlns:a16="http://schemas.microsoft.com/office/drawing/2014/main" id="{DFCDD539-80D4-0801-14CF-42A8E0AEBE99}"/>
              </a:ext>
            </a:extLst>
          </p:cNvPr>
          <p:cNvSpPr/>
          <p:nvPr/>
        </p:nvSpPr>
        <p:spPr>
          <a:xfrm>
            <a:off x="8959104"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18">
            <a:extLst>
              <a:ext uri="{FF2B5EF4-FFF2-40B4-BE49-F238E27FC236}">
                <a16:creationId xmlns:a16="http://schemas.microsoft.com/office/drawing/2014/main" id="{F6556E96-17D4-CD29-9A18-BB54608E2F8C}"/>
              </a:ext>
            </a:extLst>
          </p:cNvPr>
          <p:cNvSpPr/>
          <p:nvPr/>
        </p:nvSpPr>
        <p:spPr>
          <a:xfrm>
            <a:off x="3674428"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26">
            <a:extLst>
              <a:ext uri="{FF2B5EF4-FFF2-40B4-BE49-F238E27FC236}">
                <a16:creationId xmlns:a16="http://schemas.microsoft.com/office/drawing/2014/main" id="{AD162AB4-9505-FCBD-F706-4FC2969F1B12}"/>
              </a:ext>
            </a:extLst>
          </p:cNvPr>
          <p:cNvSpPr/>
          <p:nvPr/>
        </p:nvSpPr>
        <p:spPr>
          <a:xfrm>
            <a:off x="1028700" y="1957811"/>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28">
            <a:extLst>
              <a:ext uri="{FF2B5EF4-FFF2-40B4-BE49-F238E27FC236}">
                <a16:creationId xmlns:a16="http://schemas.microsoft.com/office/drawing/2014/main" id="{64B9F166-6D07-BCA8-05A7-4BE7BAC73537}"/>
              </a:ext>
            </a:extLst>
          </p:cNvPr>
          <p:cNvSpPr/>
          <p:nvPr/>
        </p:nvSpPr>
        <p:spPr>
          <a:xfrm>
            <a:off x="6311759" y="1972226"/>
            <a:ext cx="2086746"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2C067114-AA62-511C-24F4-F5165DB1266D}"/>
              </a:ext>
            </a:extLst>
          </p:cNvPr>
          <p:cNvPicPr>
            <a:picLocks noChangeAspect="1"/>
          </p:cNvPicPr>
          <p:nvPr/>
        </p:nvPicPr>
        <p:blipFill>
          <a:blip r:embed="rId3" cstate="email">
            <a:alphaModFix amt="88000"/>
            <a:extLst>
              <a:ext uri="{BEBA8EAE-BF5A-486C-A8C5-ECC9F3942E4B}">
                <a14:imgProps xmlns:a14="http://schemas.microsoft.com/office/drawing/2010/main">
                  <a14:imgLayer r:embed="rId4">
                    <a14:imgEffect>
                      <a14:colorTemperature colorTemp="4099"/>
                    </a14:imgEffect>
                    <a14:imgEffect>
                      <a14:saturation sat="22000"/>
                    </a14:imgEffect>
                  </a14:imgLayer>
                </a14:imgProps>
              </a:ext>
              <a:ext uri="{28A0092B-C50C-407E-A947-70E740481C1C}">
                <a14:useLocalDpi xmlns:a14="http://schemas.microsoft.com/office/drawing/2010/main"/>
              </a:ext>
            </a:extLst>
          </a:blip>
          <a:stretch>
            <a:fillRect/>
          </a:stretch>
        </p:blipFill>
        <p:spPr>
          <a:xfrm>
            <a:off x="0" y="-1"/>
            <a:ext cx="12192000" cy="2272145"/>
          </a:xfrm>
          <a:prstGeom prst="rect">
            <a:avLst/>
          </a:prstGeom>
          <a:noFill/>
        </p:spPr>
      </p:pic>
      <p:sp>
        <p:nvSpPr>
          <p:cNvPr id="41" name="Rectangle 40">
            <a:extLst>
              <a:ext uri="{FF2B5EF4-FFF2-40B4-BE49-F238E27FC236}">
                <a16:creationId xmlns:a16="http://schemas.microsoft.com/office/drawing/2014/main" id="{C229E542-06A1-29A7-642C-10BD35546D90}"/>
              </a:ext>
            </a:extLst>
          </p:cNvPr>
          <p:cNvSpPr/>
          <p:nvPr/>
        </p:nvSpPr>
        <p:spPr>
          <a:xfrm>
            <a:off x="-1" y="2004"/>
            <a:ext cx="12191999" cy="2270140"/>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4D8F"/>
              </a:solidFill>
            </a:endParaRPr>
          </a:p>
        </p:txBody>
      </p:sp>
      <p:pic>
        <p:nvPicPr>
          <p:cNvPr id="47" name="Picture 46">
            <a:extLst>
              <a:ext uri="{FF2B5EF4-FFF2-40B4-BE49-F238E27FC236}">
                <a16:creationId xmlns:a16="http://schemas.microsoft.com/office/drawing/2014/main" id="{56B84832-93F7-9753-5326-15865767D5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48" name="TextBox 47">
            <a:extLst>
              <a:ext uri="{FF2B5EF4-FFF2-40B4-BE49-F238E27FC236}">
                <a16:creationId xmlns:a16="http://schemas.microsoft.com/office/drawing/2014/main" id="{897F7C63-F849-DEE1-CF78-2CFBE70BD1A6}"/>
              </a:ext>
            </a:extLst>
          </p:cNvPr>
          <p:cNvSpPr txBox="1"/>
          <p:nvPr/>
        </p:nvSpPr>
        <p:spPr>
          <a:xfrm>
            <a:off x="1105514" y="3690752"/>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Facebook</a:t>
            </a:r>
          </a:p>
          <a:p>
            <a:pPr algn="ctr"/>
            <a:r>
              <a:rPr lang="en-US" sz="2400" dirty="0">
                <a:solidFill>
                  <a:srgbClr val="0F4D8F"/>
                </a:solidFill>
                <a:latin typeface="Circe Light" panose="020B0402020203020203" pitchFamily="34" charset="0"/>
              </a:rPr>
              <a:t>@losfa</a:t>
            </a:r>
          </a:p>
        </p:txBody>
      </p:sp>
      <p:sp>
        <p:nvSpPr>
          <p:cNvPr id="49" name="TextBox 48">
            <a:extLst>
              <a:ext uri="{FF2B5EF4-FFF2-40B4-BE49-F238E27FC236}">
                <a16:creationId xmlns:a16="http://schemas.microsoft.com/office/drawing/2014/main" id="{0CC3070A-9C68-1A17-828C-D850F550D51C}"/>
              </a:ext>
            </a:extLst>
          </p:cNvPr>
          <p:cNvSpPr txBox="1"/>
          <p:nvPr/>
        </p:nvSpPr>
        <p:spPr>
          <a:xfrm>
            <a:off x="9051303" y="3692591"/>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Instagram</a:t>
            </a:r>
          </a:p>
          <a:p>
            <a:pPr algn="ctr"/>
            <a:r>
              <a:rPr lang="en-US" sz="2400" dirty="0">
                <a:solidFill>
                  <a:srgbClr val="0F4D8F"/>
                </a:solidFill>
                <a:latin typeface="Circe Light" panose="020B0402020203020203" pitchFamily="34" charset="0"/>
              </a:rPr>
              <a:t>@losfa001</a:t>
            </a:r>
          </a:p>
        </p:txBody>
      </p:sp>
      <p:sp>
        <p:nvSpPr>
          <p:cNvPr id="50" name="TextBox 49">
            <a:extLst>
              <a:ext uri="{FF2B5EF4-FFF2-40B4-BE49-F238E27FC236}">
                <a16:creationId xmlns:a16="http://schemas.microsoft.com/office/drawing/2014/main" id="{C439F426-52B3-7C4A-AF0A-3DAAC92B69FB}"/>
              </a:ext>
            </a:extLst>
          </p:cNvPr>
          <p:cNvSpPr txBox="1"/>
          <p:nvPr/>
        </p:nvSpPr>
        <p:spPr>
          <a:xfrm>
            <a:off x="3764605" y="3685031"/>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Twitter</a:t>
            </a:r>
          </a:p>
          <a:p>
            <a:pPr algn="ctr"/>
            <a:r>
              <a:rPr lang="en-US" sz="2400" dirty="0">
                <a:solidFill>
                  <a:srgbClr val="0F4D8F"/>
                </a:solidFill>
                <a:latin typeface="Circe Light" panose="020B0402020203020203" pitchFamily="34" charset="0"/>
              </a:rPr>
              <a:t>@losfa</a:t>
            </a:r>
          </a:p>
        </p:txBody>
      </p:sp>
      <p:sp>
        <p:nvSpPr>
          <p:cNvPr id="51" name="TextBox 50">
            <a:extLst>
              <a:ext uri="{FF2B5EF4-FFF2-40B4-BE49-F238E27FC236}">
                <a16:creationId xmlns:a16="http://schemas.microsoft.com/office/drawing/2014/main" id="{ED5D8DBF-F599-EA40-8B2A-3DB36EE4B1DD}"/>
              </a:ext>
            </a:extLst>
          </p:cNvPr>
          <p:cNvSpPr txBox="1"/>
          <p:nvPr/>
        </p:nvSpPr>
        <p:spPr>
          <a:xfrm>
            <a:off x="6374612" y="3691420"/>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YouTube</a:t>
            </a:r>
          </a:p>
          <a:p>
            <a:pPr algn="ctr"/>
            <a:r>
              <a:rPr lang="en-US" sz="2400" dirty="0">
                <a:solidFill>
                  <a:srgbClr val="0F4D8F"/>
                </a:solidFill>
                <a:latin typeface="Circe Light" panose="020B0402020203020203" pitchFamily="34" charset="0"/>
              </a:rPr>
              <a:t>@losfa1000</a:t>
            </a:r>
          </a:p>
        </p:txBody>
      </p:sp>
      <p:sp>
        <p:nvSpPr>
          <p:cNvPr id="52" name="Rectangle 51">
            <a:extLst>
              <a:ext uri="{FF2B5EF4-FFF2-40B4-BE49-F238E27FC236}">
                <a16:creationId xmlns:a16="http://schemas.microsoft.com/office/drawing/2014/main" id="{7AA6A1D9-3D10-7A5E-2383-11837378EE00}"/>
              </a:ext>
            </a:extLst>
          </p:cNvPr>
          <p:cNvSpPr/>
          <p:nvPr/>
        </p:nvSpPr>
        <p:spPr>
          <a:xfrm>
            <a:off x="909639" y="5263778"/>
            <a:ext cx="10372723" cy="646331"/>
          </a:xfrm>
          <a:prstGeom prst="rect">
            <a:avLst/>
          </a:prstGeom>
        </p:spPr>
        <p:txBody>
          <a:bodyPr wrap="square">
            <a:spAutoFit/>
          </a:bodyPr>
          <a:lstStyle/>
          <a:p>
            <a:pPr algn="ctr"/>
            <a:r>
              <a:rPr lang="en-US" dirty="0">
                <a:solidFill>
                  <a:srgbClr val="0F4D8F"/>
                </a:solidFill>
                <a:latin typeface="Circe Light" panose="020B0402020203020203" pitchFamily="34" charset="77"/>
              </a:rPr>
              <a:t>LOSFA also uses </a:t>
            </a:r>
            <a:r>
              <a:rPr lang="en-US" dirty="0">
                <a:solidFill>
                  <a:srgbClr val="0F4D8F"/>
                </a:solidFill>
                <a:latin typeface="Circe Bold" panose="020B0602020203020203" pitchFamily="34" charset="0"/>
              </a:rPr>
              <a:t>Signal Vine Text Messaging</a:t>
            </a:r>
            <a:r>
              <a:rPr lang="en-US" b="1" dirty="0">
                <a:solidFill>
                  <a:srgbClr val="0F4D8F"/>
                </a:solidFill>
                <a:latin typeface="Circe" panose="020B0502020203020203" pitchFamily="34" charset="77"/>
              </a:rPr>
              <a:t> </a:t>
            </a:r>
            <a:r>
              <a:rPr lang="en-US" dirty="0">
                <a:solidFill>
                  <a:srgbClr val="0F4D8F"/>
                </a:solidFill>
                <a:latin typeface="Circe Light" panose="020B0402020203020203" pitchFamily="34" charset="77"/>
              </a:rPr>
              <a:t>to connect with students and families. To receive important information and updates from LOSFA, sign up for Signal Vine by texting </a:t>
            </a:r>
            <a:r>
              <a:rPr lang="en-US" b="1" dirty="0">
                <a:solidFill>
                  <a:srgbClr val="0F4D8F"/>
                </a:solidFill>
                <a:latin typeface="Circe Light" panose="020B0402020203020203" pitchFamily="34" charset="77"/>
              </a:rPr>
              <a:t>“LOSFA” </a:t>
            </a:r>
            <a:r>
              <a:rPr lang="en-US" dirty="0">
                <a:solidFill>
                  <a:srgbClr val="0F4D8F"/>
                </a:solidFill>
                <a:latin typeface="Circe Light" panose="020B0402020203020203" pitchFamily="34" charset="77"/>
              </a:rPr>
              <a:t>to </a:t>
            </a:r>
            <a:r>
              <a:rPr lang="en-US" b="1" dirty="0">
                <a:solidFill>
                  <a:srgbClr val="0F4D8F"/>
                </a:solidFill>
                <a:latin typeface="Circe Light" panose="020B0402020203020203" pitchFamily="34" charset="77"/>
              </a:rPr>
              <a:t>56500.</a:t>
            </a:r>
            <a:endParaRPr lang="en-US" b="1" dirty="0">
              <a:solidFill>
                <a:srgbClr val="0F4D8F"/>
              </a:solidFill>
            </a:endParaRPr>
          </a:p>
        </p:txBody>
      </p:sp>
      <p:sp>
        <p:nvSpPr>
          <p:cNvPr id="53" name="Oval 52">
            <a:extLst>
              <a:ext uri="{FF2B5EF4-FFF2-40B4-BE49-F238E27FC236}">
                <a16:creationId xmlns:a16="http://schemas.microsoft.com/office/drawing/2014/main" id="{F2A6A766-4EEF-39EA-8056-1508B2412A7F}"/>
              </a:ext>
            </a:extLst>
          </p:cNvPr>
          <p:cNvSpPr/>
          <p:nvPr/>
        </p:nvSpPr>
        <p:spPr>
          <a:xfrm>
            <a:off x="118357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C84C82A-6E1A-1968-21FA-ADEC60A388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6814" y="1869653"/>
            <a:ext cx="1430597" cy="1430597"/>
          </a:xfrm>
          <a:prstGeom prst="rect">
            <a:avLst/>
          </a:prstGeom>
        </p:spPr>
      </p:pic>
      <p:sp>
        <p:nvSpPr>
          <p:cNvPr id="57" name="Oval 56">
            <a:extLst>
              <a:ext uri="{FF2B5EF4-FFF2-40B4-BE49-F238E27FC236}">
                <a16:creationId xmlns:a16="http://schemas.microsoft.com/office/drawing/2014/main" id="{FC08075E-F653-0E82-5550-DB0E45BE18D7}"/>
              </a:ext>
            </a:extLst>
          </p:cNvPr>
          <p:cNvSpPr/>
          <p:nvPr/>
        </p:nvSpPr>
        <p:spPr>
          <a:xfrm>
            <a:off x="6460452" y="1691651"/>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C7550CC2-990C-216F-AC67-F507B087EB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3888" y="2153866"/>
            <a:ext cx="1210197" cy="852639"/>
          </a:xfrm>
          <a:prstGeom prst="rect">
            <a:avLst/>
          </a:prstGeom>
        </p:spPr>
      </p:pic>
      <p:sp>
        <p:nvSpPr>
          <p:cNvPr id="59" name="Oval 58">
            <a:extLst>
              <a:ext uri="{FF2B5EF4-FFF2-40B4-BE49-F238E27FC236}">
                <a16:creationId xmlns:a16="http://schemas.microsoft.com/office/drawing/2014/main" id="{3AB5F10A-DC7E-DDD9-2638-9E02C2FAAA95}"/>
              </a:ext>
            </a:extLst>
          </p:cNvPr>
          <p:cNvSpPr/>
          <p:nvPr/>
        </p:nvSpPr>
        <p:spPr>
          <a:xfrm>
            <a:off x="9120089" y="160674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EAC3216D-E9C1-51FE-E0FC-924CF3F95D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08903" y="1895561"/>
            <a:ext cx="1199440" cy="1199440"/>
          </a:xfrm>
          <a:prstGeom prst="rect">
            <a:avLst/>
          </a:prstGeom>
        </p:spPr>
      </p:pic>
      <p:sp>
        <p:nvSpPr>
          <p:cNvPr id="61" name="TextBox 60">
            <a:extLst>
              <a:ext uri="{FF2B5EF4-FFF2-40B4-BE49-F238E27FC236}">
                <a16:creationId xmlns:a16="http://schemas.microsoft.com/office/drawing/2014/main" id="{8CAB7C10-D4D1-E9BB-3CDF-4DC3A0DD5804}"/>
              </a:ext>
            </a:extLst>
          </p:cNvPr>
          <p:cNvSpPr txBox="1"/>
          <p:nvPr/>
        </p:nvSpPr>
        <p:spPr>
          <a:xfrm>
            <a:off x="467194" y="558349"/>
            <a:ext cx="11257612" cy="646331"/>
          </a:xfrm>
          <a:prstGeom prst="rect">
            <a:avLst/>
          </a:prstGeom>
          <a:noFill/>
        </p:spPr>
        <p:txBody>
          <a:bodyPr wrap="square" rtlCol="0">
            <a:spAutoFit/>
          </a:bodyPr>
          <a:lstStyle/>
          <a:p>
            <a:pPr lvl="0" algn="ctr">
              <a:defRPr/>
            </a:pPr>
            <a:r>
              <a:rPr lang="en-US" sz="3600" dirty="0">
                <a:solidFill>
                  <a:schemeClr val="bg1"/>
                </a:solidFill>
                <a:latin typeface="Circe Light" panose="020B0402020203020203" pitchFamily="34" charset="77"/>
                <a:ea typeface="Open Sans Light" panose="020B0306030504020204" pitchFamily="34" charset="0"/>
                <a:cs typeface="Open Sans Light" panose="020B0306030504020204" pitchFamily="34" charset="0"/>
              </a:rPr>
              <a:t>CONNECT WITH</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Rectangle 61">
            <a:extLst>
              <a:ext uri="{FF2B5EF4-FFF2-40B4-BE49-F238E27FC236}">
                <a16:creationId xmlns:a16="http://schemas.microsoft.com/office/drawing/2014/main" id="{B150764E-46A1-2665-7202-1BF7E6F9C69D}"/>
              </a:ext>
            </a:extLst>
          </p:cNvPr>
          <p:cNvSpPr/>
          <p:nvPr/>
        </p:nvSpPr>
        <p:spPr>
          <a:xfrm>
            <a:off x="3314701" y="336375"/>
            <a:ext cx="5572124"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lide Number Placeholder 1">
            <a:extLst>
              <a:ext uri="{FF2B5EF4-FFF2-40B4-BE49-F238E27FC236}">
                <a16:creationId xmlns:a16="http://schemas.microsoft.com/office/drawing/2014/main" id="{853587BD-E013-4E8E-1770-B62F7023D8CD}"/>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59</a:t>
            </a:fld>
            <a:endParaRPr lang="en-US" dirty="0">
              <a:solidFill>
                <a:srgbClr val="254992"/>
              </a:solidFill>
              <a:latin typeface="Circe" panose="020B0502020203020203" pitchFamily="34" charset="77"/>
            </a:endParaRPr>
          </a:p>
        </p:txBody>
      </p:sp>
      <p:grpSp>
        <p:nvGrpSpPr>
          <p:cNvPr id="3" name="Group 2">
            <a:extLst>
              <a:ext uri="{FF2B5EF4-FFF2-40B4-BE49-F238E27FC236}">
                <a16:creationId xmlns:a16="http://schemas.microsoft.com/office/drawing/2014/main" id="{634E64BB-92D1-02EE-F57A-3F7BE16EEB10}"/>
              </a:ext>
            </a:extLst>
          </p:cNvPr>
          <p:cNvGrpSpPr/>
          <p:nvPr/>
        </p:nvGrpSpPr>
        <p:grpSpPr>
          <a:xfrm>
            <a:off x="3822018" y="1696417"/>
            <a:ext cx="1777068" cy="1777068"/>
            <a:chOff x="3822018" y="1696417"/>
            <a:chExt cx="1777068" cy="1777068"/>
          </a:xfrm>
        </p:grpSpPr>
        <p:sp>
          <p:nvSpPr>
            <p:cNvPr id="4" name="Oval 3">
              <a:extLst>
                <a:ext uri="{FF2B5EF4-FFF2-40B4-BE49-F238E27FC236}">
                  <a16:creationId xmlns:a16="http://schemas.microsoft.com/office/drawing/2014/main" id="{72D5B310-CE27-88DC-FE08-4A4D7ED3F4CF}"/>
                </a:ext>
              </a:extLst>
            </p:cNvPr>
            <p:cNvSpPr/>
            <p:nvPr/>
          </p:nvSpPr>
          <p:spPr>
            <a:xfrm>
              <a:off x="382201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82E5CE5-A8B8-349A-FD03-FF1D731DBC26}"/>
                </a:ext>
              </a:extLst>
            </p:cNvPr>
            <p:cNvGrpSpPr/>
            <p:nvPr/>
          </p:nvGrpSpPr>
          <p:grpSpPr>
            <a:xfrm>
              <a:off x="3973778" y="1848177"/>
              <a:ext cx="1473549" cy="1473549"/>
              <a:chOff x="3973778" y="1848177"/>
              <a:chExt cx="1473549" cy="1473549"/>
            </a:xfrm>
          </p:grpSpPr>
          <p:pic>
            <p:nvPicPr>
              <p:cNvPr id="6" name="Picture 5">
                <a:extLst>
                  <a:ext uri="{FF2B5EF4-FFF2-40B4-BE49-F238E27FC236}">
                    <a16:creationId xmlns:a16="http://schemas.microsoft.com/office/drawing/2014/main" id="{4F07D36B-2649-7E07-3012-9E36E9FA7C4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73778" y="1848177"/>
                <a:ext cx="1473549" cy="1473549"/>
              </a:xfrm>
              <a:prstGeom prst="rect">
                <a:avLst/>
              </a:prstGeom>
            </p:spPr>
          </p:pic>
          <p:sp>
            <p:nvSpPr>
              <p:cNvPr id="7" name="Oval 6">
                <a:extLst>
                  <a:ext uri="{FF2B5EF4-FFF2-40B4-BE49-F238E27FC236}">
                    <a16:creationId xmlns:a16="http://schemas.microsoft.com/office/drawing/2014/main" id="{11F52360-B485-C8AA-A706-836EA8002C23}"/>
                  </a:ext>
                </a:extLst>
              </p:cNvPr>
              <p:cNvSpPr/>
              <p:nvPr/>
            </p:nvSpPr>
            <p:spPr>
              <a:xfrm>
                <a:off x="4085677" y="1956866"/>
                <a:ext cx="1229949" cy="12299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8" name="Picture 7" descr="A yellow x on a black background&#10;&#10;Description automatically generated">
            <a:extLst>
              <a:ext uri="{FF2B5EF4-FFF2-40B4-BE49-F238E27FC236}">
                <a16:creationId xmlns:a16="http://schemas.microsoft.com/office/drawing/2014/main" id="{3B311CC5-ADD8-6457-4FC4-FBFE7BF288E1}"/>
              </a:ext>
            </a:extLst>
          </p:cNvPr>
          <p:cNvPicPr>
            <a:picLocks noChangeAspect="1"/>
          </p:cNvPicPr>
          <p:nvPr/>
        </p:nvPicPr>
        <p:blipFill>
          <a:blip r:embed="rId10"/>
          <a:stretch>
            <a:fillRect/>
          </a:stretch>
        </p:blipFill>
        <p:spPr>
          <a:xfrm>
            <a:off x="4166239" y="1994711"/>
            <a:ext cx="1142688" cy="1123956"/>
          </a:xfrm>
          <a:prstGeom prst="rect">
            <a:avLst/>
          </a:prstGeom>
        </p:spPr>
      </p:pic>
    </p:spTree>
    <p:extLst>
      <p:ext uri="{BB962C8B-B14F-4D97-AF65-F5344CB8AC3E}">
        <p14:creationId xmlns:p14="http://schemas.microsoft.com/office/powerpoint/2010/main" val="233746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bwMode="auto">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6</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8AA0FCA-61F7-C0B3-B5E2-8B962BC0A5C9}"/>
              </a:ext>
            </a:extLst>
          </p:cNvPr>
          <p:cNvSpPr txBox="1"/>
          <p:nvPr/>
        </p:nvSpPr>
        <p:spPr>
          <a:xfrm>
            <a:off x="4935894" y="1679510"/>
            <a:ext cx="7080741" cy="3185487"/>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4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Federal Government</a:t>
            </a:r>
          </a:p>
          <a:p>
            <a:pPr marL="347472" indent="-347472">
              <a:lnSpc>
                <a:spcPct val="90000"/>
              </a:lnSpc>
              <a:spcAft>
                <a:spcPts val="600"/>
              </a:spcAft>
              <a:buFont typeface="Arial" panose="020B0604020202020204" pitchFamily="34" charset="0"/>
              <a:buChar char="•"/>
            </a:pPr>
            <a:r>
              <a:rPr lang="en-US" sz="4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Institution</a:t>
            </a:r>
          </a:p>
          <a:p>
            <a:pPr marL="347472" indent="-347472">
              <a:lnSpc>
                <a:spcPct val="90000"/>
              </a:lnSpc>
              <a:spcAft>
                <a:spcPts val="600"/>
              </a:spcAft>
              <a:buFont typeface="Arial" panose="020B0604020202020204" pitchFamily="34" charset="0"/>
              <a:buChar char="•"/>
            </a:pPr>
            <a:r>
              <a:rPr lang="en-US" sz="4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Military</a:t>
            </a:r>
          </a:p>
          <a:p>
            <a:pPr marL="347472" indent="-347472">
              <a:lnSpc>
                <a:spcPct val="90000"/>
              </a:lnSpc>
              <a:spcAft>
                <a:spcPts val="600"/>
              </a:spcAft>
              <a:buFont typeface="Arial" panose="020B0604020202020204" pitchFamily="34" charset="0"/>
              <a:buChar char="•"/>
            </a:pPr>
            <a:r>
              <a:rPr lang="en-US" sz="4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Private</a:t>
            </a:r>
          </a:p>
          <a:p>
            <a:pPr marL="347472" indent="-347472">
              <a:lnSpc>
                <a:spcPct val="90000"/>
              </a:lnSpc>
              <a:spcAft>
                <a:spcPts val="600"/>
              </a:spcAft>
              <a:buFont typeface="Arial" panose="020B0604020202020204" pitchFamily="34" charset="0"/>
              <a:buChar char="•"/>
            </a:pPr>
            <a:r>
              <a:rPr lang="en-US" sz="4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State of Louisiana</a:t>
            </a:r>
          </a:p>
        </p:txBody>
      </p:sp>
      <p:sp>
        <p:nvSpPr>
          <p:cNvPr id="3" name="TextBox 2">
            <a:extLst>
              <a:ext uri="{FF2B5EF4-FFF2-40B4-BE49-F238E27FC236}">
                <a16:creationId xmlns:a16="http://schemas.microsoft.com/office/drawing/2014/main" id="{C1C73CDE-709D-FBDE-A697-176632F11093}"/>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SOURCES OF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FINANCIAL AID</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56865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6">
            <a:extLst>
              <a:ext uri="{FF2B5EF4-FFF2-40B4-BE49-F238E27FC236}">
                <a16:creationId xmlns:a16="http://schemas.microsoft.com/office/drawing/2014/main" id="{829A0E1F-78D7-9645-9514-F3693621C5F3}"/>
              </a:ext>
            </a:extLst>
          </p:cNvPr>
          <p:cNvSpPr/>
          <p:nvPr/>
        </p:nvSpPr>
        <p:spPr>
          <a:xfrm>
            <a:off x="7255673" y="1779414"/>
            <a:ext cx="4573256" cy="2295693"/>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56D4290-E80F-1940-A30B-10BAF8687EA0}"/>
              </a:ext>
            </a:extLst>
          </p:cNvPr>
          <p:cNvPicPr>
            <a:picLocks noChangeAspect="1"/>
          </p:cNvPicPr>
          <p:nvPr/>
        </p:nvPicPr>
        <p:blipFill rotWithShape="1">
          <a:blip r:embed="rId3" cstate="email">
            <a:alphaModFix amt="88000"/>
            <a:extLst>
              <a:ext uri="{BEBA8EAE-BF5A-486C-A8C5-ECC9F3942E4B}">
                <a14:imgProps xmlns:a14="http://schemas.microsoft.com/office/drawing/2010/main">
                  <a14:imgLayer r:embed="rId4">
                    <a14:imgEffect>
                      <a14:colorTemperature colorTemp="4099"/>
                    </a14:imgEffect>
                    <a14:imgEffect>
                      <a14:saturation sat="22000"/>
                    </a14:imgEffect>
                  </a14:imgLayer>
                </a14:imgProps>
              </a:ext>
              <a:ext uri="{28A0092B-C50C-407E-A947-70E740481C1C}">
                <a14:useLocalDpi xmlns:a14="http://schemas.microsoft.com/office/drawing/2010/main"/>
              </a:ext>
            </a:extLst>
          </a:blip>
          <a:srcRect/>
          <a:stretch/>
        </p:blipFill>
        <p:spPr>
          <a:xfrm>
            <a:off x="0" y="0"/>
            <a:ext cx="12192000" cy="1321240"/>
          </a:xfrm>
          <a:prstGeom prst="rect">
            <a:avLst/>
          </a:prstGeom>
          <a:noFill/>
        </p:spPr>
      </p:pic>
      <p:sp>
        <p:nvSpPr>
          <p:cNvPr id="14" name="Rectangle 13">
            <a:extLst>
              <a:ext uri="{FF2B5EF4-FFF2-40B4-BE49-F238E27FC236}">
                <a16:creationId xmlns:a16="http://schemas.microsoft.com/office/drawing/2014/main" id="{C79997CC-5D2D-D14B-B59F-2A598528575C}"/>
              </a:ext>
            </a:extLst>
          </p:cNvPr>
          <p:cNvSpPr/>
          <p:nvPr/>
        </p:nvSpPr>
        <p:spPr>
          <a:xfrm>
            <a:off x="0" y="-17738"/>
            <a:ext cx="12192000" cy="1340861"/>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4D8F"/>
              </a:solidFill>
            </a:endParaRPr>
          </a:p>
        </p:txBody>
      </p:sp>
      <p:sp>
        <p:nvSpPr>
          <p:cNvPr id="12" name="Rounded Rectangle 26">
            <a:extLst>
              <a:ext uri="{FF2B5EF4-FFF2-40B4-BE49-F238E27FC236}">
                <a16:creationId xmlns:a16="http://schemas.microsoft.com/office/drawing/2014/main" id="{632C9711-DCFC-4A45-83B7-8DCF7586E440}"/>
              </a:ext>
            </a:extLst>
          </p:cNvPr>
          <p:cNvSpPr/>
          <p:nvPr/>
        </p:nvSpPr>
        <p:spPr>
          <a:xfrm>
            <a:off x="314325" y="1477109"/>
            <a:ext cx="6646138" cy="4537930"/>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3" name="Rectangle 3"/>
          <p:cNvSpPr>
            <a:spLocks noGrp="1" noChangeArrowheads="1"/>
          </p:cNvSpPr>
          <p:nvPr>
            <p:ph idx="1"/>
          </p:nvPr>
        </p:nvSpPr>
        <p:spPr>
          <a:xfrm>
            <a:off x="550563" y="4742345"/>
            <a:ext cx="6709875" cy="1200329"/>
          </a:xfrm>
        </p:spPr>
        <p:txBody>
          <a:bodyPr>
            <a:noAutofit/>
          </a:bodyPr>
          <a:lstStyle/>
          <a:p>
            <a:pPr>
              <a:lnSpc>
                <a:spcPct val="100000"/>
              </a:lnSpc>
              <a:spcBef>
                <a:spcPts val="600"/>
              </a:spcBef>
            </a:pPr>
            <a:r>
              <a:rPr lang="en-US" sz="1800" dirty="0">
                <a:solidFill>
                  <a:srgbClr val="254992"/>
                </a:solidFill>
                <a:latin typeface="Circe" panose="020B0502020203020203" pitchFamily="34" charset="77"/>
                <a:cs typeface="Arial" charset="0"/>
              </a:rPr>
              <a:t>LEX is LOSFA’s virtual response assistant</a:t>
            </a:r>
          </a:p>
          <a:p>
            <a:pPr>
              <a:lnSpc>
                <a:spcPct val="100000"/>
              </a:lnSpc>
              <a:spcBef>
                <a:spcPts val="600"/>
              </a:spcBef>
            </a:pPr>
            <a:r>
              <a:rPr lang="en-US" sz="1800" dirty="0">
                <a:solidFill>
                  <a:srgbClr val="254992"/>
                </a:solidFill>
                <a:latin typeface="Circe" panose="020B0502020203020203" pitchFamily="34" charset="77"/>
                <a:cs typeface="Arial" charset="0"/>
              </a:rPr>
              <a:t>LEX is available on LOSFA’s Website at </a:t>
            </a:r>
            <a:r>
              <a:rPr lang="en-US" sz="1800" b="1" dirty="0">
                <a:solidFill>
                  <a:srgbClr val="254992"/>
                </a:solidFill>
                <a:latin typeface="Circe" panose="020B0502020203020203" pitchFamily="34" charset="77"/>
                <a:cs typeface="Arial" charset="0"/>
              </a:rPr>
              <a:t>www.mylosfa.la.gov</a:t>
            </a:r>
          </a:p>
          <a:p>
            <a:pPr>
              <a:lnSpc>
                <a:spcPct val="100000"/>
              </a:lnSpc>
              <a:spcBef>
                <a:spcPts val="600"/>
              </a:spcBef>
            </a:pPr>
            <a:r>
              <a:rPr lang="en-US" sz="1800" dirty="0">
                <a:solidFill>
                  <a:srgbClr val="254992"/>
                </a:solidFill>
                <a:latin typeface="Circe" panose="020B0502020203020203" pitchFamily="34" charset="77"/>
                <a:cs typeface="Arial" charset="0"/>
              </a:rPr>
              <a:t>Available </a:t>
            </a:r>
            <a:r>
              <a:rPr lang="en-US" sz="1800" b="1" dirty="0">
                <a:solidFill>
                  <a:srgbClr val="254992"/>
                </a:solidFill>
                <a:latin typeface="Circe" panose="020B0502020203020203" pitchFamily="34" charset="77"/>
                <a:cs typeface="Arial" charset="0"/>
              </a:rPr>
              <a:t>24/7</a:t>
            </a:r>
            <a:r>
              <a:rPr lang="en-US" sz="1800" dirty="0">
                <a:solidFill>
                  <a:srgbClr val="254992"/>
                </a:solidFill>
                <a:latin typeface="Circe" panose="020B0502020203020203" pitchFamily="34" charset="77"/>
                <a:cs typeface="Arial" charset="0"/>
              </a:rPr>
              <a:t> to answer questions about LOFSA Programs</a:t>
            </a:r>
          </a:p>
        </p:txBody>
      </p:sp>
      <p:pic>
        <p:nvPicPr>
          <p:cNvPr id="8" name="Picture 2">
            <a:extLst>
              <a:ext uri="{FF2B5EF4-FFF2-40B4-BE49-F238E27FC236}">
                <a16:creationId xmlns:a16="http://schemas.microsoft.com/office/drawing/2014/main" id="{3146C6E7-907D-D14E-BEAA-DD0ABD96A0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B6E563-1A06-9648-A683-4AE674665EE5}"/>
              </a:ext>
            </a:extLst>
          </p:cNvPr>
          <p:cNvSpPr txBox="1"/>
          <p:nvPr/>
        </p:nvSpPr>
        <p:spPr>
          <a:xfrm>
            <a:off x="467194" y="372605"/>
            <a:ext cx="11257612" cy="646331"/>
          </a:xfrm>
          <a:prstGeom prst="rect">
            <a:avLst/>
          </a:prstGeom>
          <a:noFill/>
        </p:spPr>
        <p:txBody>
          <a:bodyPr wrap="square" rtlCol="0">
            <a:spAutoFit/>
          </a:bodyPr>
          <a:lstStyle/>
          <a:p>
            <a:pPr lvl="0" algn="ctr">
              <a:defRPr/>
            </a:pPr>
            <a:r>
              <a:rPr lang="en-US" sz="3600" dirty="0">
                <a:solidFill>
                  <a:schemeClr val="bg1"/>
                </a:solidFill>
                <a:latin typeface="Circe Light" panose="020B0402020203020203" pitchFamily="34" charset="77"/>
                <a:ea typeface="Open Sans Light" panose="020B0306030504020204" pitchFamily="34" charset="0"/>
                <a:cs typeface="Open Sans Light" panose="020B0306030504020204" pitchFamily="34" charset="0"/>
              </a:rPr>
              <a:t>CONTACT</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Picture 2" descr="Logo&#10;&#10;Description automatically generated">
            <a:extLst>
              <a:ext uri="{FF2B5EF4-FFF2-40B4-BE49-F238E27FC236}">
                <a16:creationId xmlns:a16="http://schemas.microsoft.com/office/drawing/2014/main" id="{EC33291F-B067-462A-A78D-0631E18145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3353"/>
          <a:stretch/>
        </p:blipFill>
        <p:spPr>
          <a:xfrm>
            <a:off x="3414650" y="1456810"/>
            <a:ext cx="3545813" cy="3394930"/>
          </a:xfrm>
          <a:prstGeom prst="ellipse">
            <a:avLst/>
          </a:prstGeom>
        </p:spPr>
      </p:pic>
      <p:sp>
        <p:nvSpPr>
          <p:cNvPr id="11" name="Rectangle 10">
            <a:extLst>
              <a:ext uri="{FF2B5EF4-FFF2-40B4-BE49-F238E27FC236}">
                <a16:creationId xmlns:a16="http://schemas.microsoft.com/office/drawing/2014/main" id="{614530AE-9083-3045-A913-9A37C1F7D155}"/>
              </a:ext>
            </a:extLst>
          </p:cNvPr>
          <p:cNvSpPr/>
          <p:nvPr/>
        </p:nvSpPr>
        <p:spPr>
          <a:xfrm>
            <a:off x="1248262" y="2300694"/>
            <a:ext cx="1494938" cy="156699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F2349A-F814-4F42-BBDA-E9FC918AC6B4}"/>
              </a:ext>
            </a:extLst>
          </p:cNvPr>
          <p:cNvSpPr txBox="1"/>
          <p:nvPr/>
        </p:nvSpPr>
        <p:spPr>
          <a:xfrm>
            <a:off x="1371600" y="2421142"/>
            <a:ext cx="1743075" cy="1446550"/>
          </a:xfrm>
          <a:prstGeom prst="rect">
            <a:avLst/>
          </a:prstGeom>
          <a:noFill/>
        </p:spPr>
        <p:txBody>
          <a:bodyPr wrap="square" rtlCol="0">
            <a:spAutoFit/>
          </a:bodyPr>
          <a:lstStyle/>
          <a:p>
            <a:r>
              <a:rPr lang="en-US" sz="4400" dirty="0">
                <a:solidFill>
                  <a:srgbClr val="254992"/>
                </a:solidFill>
                <a:latin typeface="Circe Light" panose="020B0402020203020203" pitchFamily="34" charset="77"/>
              </a:rPr>
              <a:t>ASK </a:t>
            </a:r>
          </a:p>
          <a:p>
            <a:r>
              <a:rPr lang="en-US" sz="4400" b="1" dirty="0">
                <a:solidFill>
                  <a:srgbClr val="FFCE2C"/>
                </a:solidFill>
                <a:latin typeface="Circe" panose="020B0502020203020203" pitchFamily="34" charset="77"/>
              </a:rPr>
              <a:t>LEX</a:t>
            </a:r>
          </a:p>
        </p:txBody>
      </p:sp>
      <p:sp>
        <p:nvSpPr>
          <p:cNvPr id="13" name="Rectangle 12">
            <a:extLst>
              <a:ext uri="{FF2B5EF4-FFF2-40B4-BE49-F238E27FC236}">
                <a16:creationId xmlns:a16="http://schemas.microsoft.com/office/drawing/2014/main" id="{0AB063F0-C22B-904D-8DDD-7FCC1789A7D7}"/>
              </a:ext>
            </a:extLst>
          </p:cNvPr>
          <p:cNvSpPr/>
          <p:nvPr/>
        </p:nvSpPr>
        <p:spPr>
          <a:xfrm>
            <a:off x="3948238" y="150631"/>
            <a:ext cx="4295525"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A1B2E1-C6B0-1049-9690-F3240C75CF5B}"/>
              </a:ext>
            </a:extLst>
          </p:cNvPr>
          <p:cNvSpPr/>
          <p:nvPr/>
        </p:nvSpPr>
        <p:spPr>
          <a:xfrm>
            <a:off x="8880476" y="2466459"/>
            <a:ext cx="2615640" cy="1292662"/>
          </a:xfrm>
          <a:prstGeom prst="rect">
            <a:avLst/>
          </a:prstGeom>
        </p:spPr>
        <p:txBody>
          <a:bodyPr wrap="square">
            <a:spAutoFit/>
          </a:bodyPr>
          <a:lstStyle/>
          <a:p>
            <a:r>
              <a:rPr lang="en-US" dirty="0">
                <a:solidFill>
                  <a:srgbClr val="254992"/>
                </a:solidFill>
                <a:latin typeface="Circe" panose="020B0502020203020203" pitchFamily="34" charset="77"/>
                <a:cs typeface="Arial" charset="0"/>
              </a:rPr>
              <a:t>www.mylosfa.la.gov </a:t>
            </a:r>
          </a:p>
          <a:p>
            <a:endParaRPr lang="en-US" sz="2400" dirty="0">
              <a:solidFill>
                <a:srgbClr val="254992"/>
              </a:solidFill>
              <a:latin typeface="Circe" panose="020B0502020203020203" pitchFamily="34" charset="77"/>
              <a:cs typeface="Arial" charset="0"/>
              <a:hlinkClick r:id="" action="ppaction://noaction">
                <a:extLst>
                  <a:ext uri="{A12FA001-AC4F-418D-AE19-62706E023703}">
                    <ahyp:hlinkClr xmlns:ahyp="http://schemas.microsoft.com/office/drawing/2018/hyperlinkcolor" xmlns="" val="tx"/>
                  </a:ext>
                </a:extLst>
              </a:hlinkClick>
            </a:endParaRPr>
          </a:p>
          <a:p>
            <a:r>
              <a:rPr lang="en-US" dirty="0">
                <a:solidFill>
                  <a:srgbClr val="254992"/>
                </a:solidFill>
                <a:latin typeface="Circe" panose="020B0502020203020203" pitchFamily="34" charset="77"/>
                <a:cs typeface="Arial" charset="0"/>
              </a:rPr>
              <a:t>custserv@la.gov</a:t>
            </a:r>
            <a:endParaRPr lang="en-US" dirty="0">
              <a:solidFill>
                <a:srgbClr val="254992"/>
              </a:solidFill>
              <a:latin typeface="Circe" panose="020B0502020203020203" pitchFamily="34" charset="77"/>
              <a:cs typeface="Arial" charset="0"/>
              <a:hlinkClick r:id="rId7">
                <a:extLst>
                  <a:ext uri="{A12FA001-AC4F-418D-AE19-62706E023703}">
                    <ahyp:hlinkClr xmlns:ahyp="http://schemas.microsoft.com/office/drawing/2018/hyperlinkcolor" xmlns="" val="tx"/>
                  </a:ext>
                </a:extLst>
              </a:hlinkClick>
            </a:endParaRPr>
          </a:p>
          <a:p>
            <a:r>
              <a:rPr lang="en-US" dirty="0">
                <a:solidFill>
                  <a:srgbClr val="254992"/>
                </a:solidFill>
                <a:latin typeface="Circe" panose="020B0502020203020203" pitchFamily="34" charset="77"/>
                <a:cs typeface="Arial" charset="0"/>
              </a:rPr>
              <a:t>GeauxFAFSA®®@la.gov</a:t>
            </a:r>
          </a:p>
        </p:txBody>
      </p:sp>
      <p:sp>
        <p:nvSpPr>
          <p:cNvPr id="18" name="Rounded Rectangle 26">
            <a:extLst>
              <a:ext uri="{FF2B5EF4-FFF2-40B4-BE49-F238E27FC236}">
                <a16:creationId xmlns:a16="http://schemas.microsoft.com/office/drawing/2014/main" id="{1A9C350B-AA6A-C746-BE55-9ABB812887C1}"/>
              </a:ext>
            </a:extLst>
          </p:cNvPr>
          <p:cNvSpPr/>
          <p:nvPr/>
        </p:nvSpPr>
        <p:spPr>
          <a:xfrm>
            <a:off x="7260438" y="4740462"/>
            <a:ext cx="4573256" cy="1282520"/>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AC58E00-7130-C64B-8A3F-BEAE0CF989B8}"/>
              </a:ext>
            </a:extLst>
          </p:cNvPr>
          <p:cNvSpPr txBox="1"/>
          <p:nvPr/>
        </p:nvSpPr>
        <p:spPr>
          <a:xfrm>
            <a:off x="7718266" y="4926540"/>
            <a:ext cx="3657600" cy="1200329"/>
          </a:xfrm>
          <a:prstGeom prst="rect">
            <a:avLst/>
          </a:prstGeom>
          <a:noFill/>
        </p:spPr>
        <p:txBody>
          <a:bodyPr wrap="square" rtlCol="0">
            <a:spAutoFit/>
          </a:bodyPr>
          <a:lstStyle/>
          <a:p>
            <a:pPr algn="ctr"/>
            <a:endParaRPr lang="en-US" dirty="0">
              <a:solidFill>
                <a:srgbClr val="254992"/>
              </a:solidFill>
              <a:latin typeface="Circe" panose="020B0502020203020203" pitchFamily="34" charset="77"/>
              <a:cs typeface="Arial" charset="0"/>
            </a:endParaRPr>
          </a:p>
          <a:p>
            <a:pPr algn="ctr"/>
            <a:r>
              <a:rPr lang="en-US" dirty="0">
                <a:solidFill>
                  <a:srgbClr val="254992"/>
                </a:solidFill>
                <a:latin typeface="Circe" panose="020B0502020203020203" pitchFamily="34" charset="77"/>
                <a:cs typeface="Arial" charset="0"/>
              </a:rPr>
              <a:t>9:00 a.m. – 3:00 p.m. </a:t>
            </a:r>
          </a:p>
          <a:p>
            <a:pPr algn="ctr"/>
            <a:r>
              <a:rPr lang="en-US" dirty="0">
                <a:solidFill>
                  <a:srgbClr val="254992"/>
                </a:solidFill>
                <a:latin typeface="Circe" panose="020B0502020203020203" pitchFamily="34" charset="77"/>
                <a:cs typeface="Arial" charset="0"/>
              </a:rPr>
              <a:t>Monday – Friday</a:t>
            </a:r>
            <a:endParaRPr lang="en-US" i="1" dirty="0">
              <a:solidFill>
                <a:srgbClr val="254992"/>
              </a:solidFill>
              <a:latin typeface="Circe" panose="020B0502020203020203" pitchFamily="34" charset="77"/>
              <a:cs typeface="Arial" charset="0"/>
            </a:endParaRPr>
          </a:p>
          <a:p>
            <a:endParaRPr lang="en-US" dirty="0"/>
          </a:p>
        </p:txBody>
      </p:sp>
      <p:sp>
        <p:nvSpPr>
          <p:cNvPr id="22" name="Rectangle 21">
            <a:extLst>
              <a:ext uri="{FF2B5EF4-FFF2-40B4-BE49-F238E27FC236}">
                <a16:creationId xmlns:a16="http://schemas.microsoft.com/office/drawing/2014/main" id="{24C0813D-920F-9C43-B550-79BB2DD0ACA6}"/>
              </a:ext>
            </a:extLst>
          </p:cNvPr>
          <p:cNvSpPr/>
          <p:nvPr/>
        </p:nvSpPr>
        <p:spPr>
          <a:xfrm>
            <a:off x="7598017" y="4465105"/>
            <a:ext cx="3898099" cy="59060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8A1216F-FEAF-C043-A662-55574EDA0080}"/>
              </a:ext>
            </a:extLst>
          </p:cNvPr>
          <p:cNvSpPr txBox="1"/>
          <p:nvPr/>
        </p:nvSpPr>
        <p:spPr>
          <a:xfrm>
            <a:off x="7260438" y="4585554"/>
            <a:ext cx="4573256" cy="461665"/>
          </a:xfrm>
          <a:prstGeom prst="rect">
            <a:avLst/>
          </a:prstGeom>
          <a:noFill/>
        </p:spPr>
        <p:txBody>
          <a:bodyPr wrap="square" rtlCol="0">
            <a:spAutoFit/>
          </a:bodyPr>
          <a:lstStyle/>
          <a:p>
            <a:pPr algn="ctr"/>
            <a:r>
              <a:rPr lang="en-US" sz="2400" dirty="0">
                <a:solidFill>
                  <a:srgbClr val="254992"/>
                </a:solidFill>
                <a:latin typeface="Circe Light" panose="020B0402020203020203" pitchFamily="34" charset="77"/>
              </a:rPr>
              <a:t>VIRTUAL </a:t>
            </a:r>
            <a:r>
              <a:rPr lang="en-US" sz="2400" b="1" dirty="0">
                <a:solidFill>
                  <a:srgbClr val="FFCE2C"/>
                </a:solidFill>
                <a:latin typeface="Circe" panose="020B0502020203020203" pitchFamily="34" charset="77"/>
              </a:rPr>
              <a:t>OFFICE HOURS</a:t>
            </a:r>
          </a:p>
        </p:txBody>
      </p:sp>
      <p:sp>
        <p:nvSpPr>
          <p:cNvPr id="21" name="Oval 20">
            <a:extLst>
              <a:ext uri="{FF2B5EF4-FFF2-40B4-BE49-F238E27FC236}">
                <a16:creationId xmlns:a16="http://schemas.microsoft.com/office/drawing/2014/main" id="{175234FF-2E8D-2842-9990-C3CDD0664BCF}"/>
              </a:ext>
            </a:extLst>
          </p:cNvPr>
          <p:cNvSpPr/>
          <p:nvPr/>
        </p:nvSpPr>
        <p:spPr>
          <a:xfrm>
            <a:off x="8112361" y="2291442"/>
            <a:ext cx="671968" cy="6719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8F10DF9-087D-7544-9C18-58B59CA063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21000" y="2400081"/>
            <a:ext cx="454690" cy="454690"/>
          </a:xfrm>
          <a:prstGeom prst="rect">
            <a:avLst/>
          </a:prstGeom>
        </p:spPr>
      </p:pic>
      <p:sp>
        <p:nvSpPr>
          <p:cNvPr id="27" name="Oval 26">
            <a:extLst>
              <a:ext uri="{FF2B5EF4-FFF2-40B4-BE49-F238E27FC236}">
                <a16:creationId xmlns:a16="http://schemas.microsoft.com/office/drawing/2014/main" id="{4C5EE725-753B-7B4C-8ABF-84EB7B77EF19}"/>
              </a:ext>
            </a:extLst>
          </p:cNvPr>
          <p:cNvSpPr/>
          <p:nvPr/>
        </p:nvSpPr>
        <p:spPr>
          <a:xfrm>
            <a:off x="8115901" y="3093429"/>
            <a:ext cx="671968" cy="6719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5C83DDC-C172-684E-A3E3-59A9685F09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48605" y="3198190"/>
            <a:ext cx="417237" cy="395345"/>
          </a:xfrm>
          <a:prstGeom prst="rect">
            <a:avLst/>
          </a:prstGeom>
        </p:spPr>
      </p:pic>
      <p:sp>
        <p:nvSpPr>
          <p:cNvPr id="30" name="Rectangle 29">
            <a:extLst>
              <a:ext uri="{FF2B5EF4-FFF2-40B4-BE49-F238E27FC236}">
                <a16:creationId xmlns:a16="http://schemas.microsoft.com/office/drawing/2014/main" id="{215396C9-4E65-544F-A331-A3DD133FC4A9}"/>
              </a:ext>
            </a:extLst>
          </p:cNvPr>
          <p:cNvSpPr/>
          <p:nvPr/>
        </p:nvSpPr>
        <p:spPr>
          <a:xfrm>
            <a:off x="8484780" y="1563321"/>
            <a:ext cx="2211573" cy="59060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28884BA-3D9D-F247-B748-D0848D42E59A}"/>
              </a:ext>
            </a:extLst>
          </p:cNvPr>
          <p:cNvSpPr txBox="1"/>
          <p:nvPr/>
        </p:nvSpPr>
        <p:spPr>
          <a:xfrm>
            <a:off x="7294334" y="1683770"/>
            <a:ext cx="4573256" cy="461665"/>
          </a:xfrm>
          <a:prstGeom prst="rect">
            <a:avLst/>
          </a:prstGeom>
          <a:noFill/>
        </p:spPr>
        <p:txBody>
          <a:bodyPr wrap="square" rtlCol="0">
            <a:spAutoFit/>
          </a:bodyPr>
          <a:lstStyle/>
          <a:p>
            <a:pPr algn="ctr"/>
            <a:r>
              <a:rPr lang="en-US" sz="2400" dirty="0">
                <a:solidFill>
                  <a:srgbClr val="254992"/>
                </a:solidFill>
                <a:latin typeface="Circe Light" panose="020B0402020203020203" pitchFamily="34" charset="77"/>
              </a:rPr>
              <a:t>ON THE </a:t>
            </a:r>
            <a:r>
              <a:rPr lang="en-US" sz="2400" b="1" dirty="0">
                <a:solidFill>
                  <a:srgbClr val="FFCE2C"/>
                </a:solidFill>
                <a:latin typeface="Circe" panose="020B0502020203020203" pitchFamily="34" charset="77"/>
              </a:rPr>
              <a:t>WEB</a:t>
            </a:r>
          </a:p>
        </p:txBody>
      </p:sp>
      <p:sp>
        <p:nvSpPr>
          <p:cNvPr id="26" name="Slide Number Placeholder 1">
            <a:extLst>
              <a:ext uri="{FF2B5EF4-FFF2-40B4-BE49-F238E27FC236}">
                <a16:creationId xmlns:a16="http://schemas.microsoft.com/office/drawing/2014/main" id="{B7422C0B-B144-4B40-9920-0D0348B7452C}"/>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60</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3841759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BFF61C-30BE-BB9A-955C-BC3AF83D06DD}"/>
              </a:ext>
            </a:extLst>
          </p:cNvPr>
          <p:cNvPicPr>
            <a:picLocks noChangeAspect="1"/>
          </p:cNvPicPr>
          <p:nvPr/>
        </p:nvPicPr>
        <p:blipFill rotWithShape="1">
          <a:blip r:embed="rId3"/>
          <a:srcRect l="1384" t="20576" b="22994"/>
          <a:stretch/>
        </p:blipFill>
        <p:spPr>
          <a:xfrm>
            <a:off x="-611" y="0"/>
            <a:ext cx="11307392" cy="6169026"/>
          </a:xfrm>
          <a:prstGeom prst="rect">
            <a:avLst/>
          </a:prstGeom>
        </p:spPr>
      </p:pic>
      <p:sp>
        <p:nvSpPr>
          <p:cNvPr id="6" name="Rectangle 5">
            <a:extLst>
              <a:ext uri="{FF2B5EF4-FFF2-40B4-BE49-F238E27FC236}">
                <a16:creationId xmlns:a16="http://schemas.microsoft.com/office/drawing/2014/main" id="{C66CA31C-CABA-C244-9BBD-43E01B6F7F0C}"/>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EB1B86-B2AE-1B4D-98F4-E586FBCB61F9}"/>
              </a:ext>
            </a:extLst>
          </p:cNvPr>
          <p:cNvSpPr txBox="1"/>
          <p:nvPr/>
        </p:nvSpPr>
        <p:spPr>
          <a:xfrm>
            <a:off x="1582480" y="2585234"/>
            <a:ext cx="9027041" cy="1107996"/>
          </a:xfrm>
          <a:prstGeom prst="rect">
            <a:avLst/>
          </a:prstGeom>
          <a:noFill/>
        </p:spPr>
        <p:txBody>
          <a:bodyPr wrap="square" rtlCol="0">
            <a:spAutoFit/>
          </a:bodyPr>
          <a:lstStyle/>
          <a:p>
            <a:pPr lvl="0" algn="ctr">
              <a:defRPr/>
            </a:pPr>
            <a:r>
              <a:rPr lang="en-US" sz="66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rPr>
              <a:t>QUESTIONS</a:t>
            </a:r>
            <a:r>
              <a:rPr lang="en-US" sz="66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a:t>
            </a:r>
          </a:p>
        </p:txBody>
      </p:sp>
      <p:grpSp>
        <p:nvGrpSpPr>
          <p:cNvPr id="13" name="Group 12">
            <a:extLst>
              <a:ext uri="{FF2B5EF4-FFF2-40B4-BE49-F238E27FC236}">
                <a16:creationId xmlns:a16="http://schemas.microsoft.com/office/drawing/2014/main" id="{47BCAD0F-07B1-CD1B-5369-7CE037D3E68B}"/>
              </a:ext>
            </a:extLst>
          </p:cNvPr>
          <p:cNvGrpSpPr/>
          <p:nvPr/>
        </p:nvGrpSpPr>
        <p:grpSpPr>
          <a:xfrm>
            <a:off x="0" y="6287589"/>
            <a:ext cx="12191391" cy="570411"/>
            <a:chOff x="0" y="6287589"/>
            <a:chExt cx="12222614" cy="570411"/>
          </a:xfrm>
        </p:grpSpPr>
        <p:sp>
          <p:nvSpPr>
            <p:cNvPr id="14" name="Rectangle 13">
              <a:extLst>
                <a:ext uri="{FF2B5EF4-FFF2-40B4-BE49-F238E27FC236}">
                  <a16:creationId xmlns:a16="http://schemas.microsoft.com/office/drawing/2014/main" id="{94B6FCD0-EAF7-7AD7-77D5-8A210D2F4083}"/>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596A8CB-9AFB-B9FB-F5DF-1A1C2BDE3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3314" name="Picture 2">
            <a:extLst>
              <a:ext uri="{FF2B5EF4-FFF2-40B4-BE49-F238E27FC236}">
                <a16:creationId xmlns:a16="http://schemas.microsoft.com/office/drawing/2014/main" id="{0EC15446-3B4E-E392-A407-89601A54F3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BD793E-6B3F-871F-3863-BB36A2209EB0}"/>
              </a:ext>
            </a:extLst>
          </p:cNvPr>
          <p:cNvSpPr/>
          <p:nvPr/>
        </p:nvSpPr>
        <p:spPr>
          <a:xfrm>
            <a:off x="3100388" y="2410234"/>
            <a:ext cx="5991225"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
            <a:extLst>
              <a:ext uri="{FF2B5EF4-FFF2-40B4-BE49-F238E27FC236}">
                <a16:creationId xmlns:a16="http://schemas.microsoft.com/office/drawing/2014/main" id="{CFF50A54-2A5F-AE4D-B568-424D877A0874}"/>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61</a:t>
            </a:fld>
            <a:endParaRPr lang="en-US" dirty="0">
              <a:solidFill>
                <a:srgbClr val="254992"/>
              </a:solidFill>
              <a:latin typeface="Circe" panose="020B0502020203020203" pitchFamily="34" charset="77"/>
            </a:endParaRPr>
          </a:p>
        </p:txBody>
      </p:sp>
      <p:sp>
        <p:nvSpPr>
          <p:cNvPr id="2" name="TextBox 1">
            <a:extLst>
              <a:ext uri="{FF2B5EF4-FFF2-40B4-BE49-F238E27FC236}">
                <a16:creationId xmlns:a16="http://schemas.microsoft.com/office/drawing/2014/main" id="{14CAB9C2-405A-B0AF-195A-7A29E7EC09B8}"/>
              </a:ext>
            </a:extLst>
          </p:cNvPr>
          <p:cNvSpPr txBox="1"/>
          <p:nvPr/>
        </p:nvSpPr>
        <p:spPr>
          <a:xfrm>
            <a:off x="3048394" y="3719502"/>
            <a:ext cx="6094602" cy="584775"/>
          </a:xfrm>
          <a:prstGeom prst="rect">
            <a:avLst/>
          </a:prstGeom>
          <a:noFill/>
        </p:spPr>
        <p:txBody>
          <a:bodyPr wrap="square">
            <a:spAutoFit/>
          </a:bodyPr>
          <a:lstStyle/>
          <a:p>
            <a:pPr marL="0" indent="0" algn="ctr">
              <a:buNone/>
            </a:pPr>
            <a:r>
              <a:rPr lang="en-US" sz="3200" dirty="0">
                <a:solidFill>
                  <a:srgbClr val="FFCE2C"/>
                </a:solidFill>
                <a:latin typeface="Circe Light" panose="020B0402020203020203" pitchFamily="34" charset="0"/>
                <a:cs typeface="Calibri" panose="020F0502020204030204" pitchFamily="34" charset="0"/>
              </a:rPr>
              <a:t>CUSTSERV@LA.GOV</a:t>
            </a:r>
          </a:p>
        </p:txBody>
      </p:sp>
    </p:spTree>
    <p:extLst>
      <p:ext uri="{BB962C8B-B14F-4D97-AF65-F5344CB8AC3E}">
        <p14:creationId xmlns:p14="http://schemas.microsoft.com/office/powerpoint/2010/main" val="3039470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alifornia Sees More College Graduates, but Progress Is Uneven - Public  Policy Institute of California">
            <a:extLst>
              <a:ext uri="{FF2B5EF4-FFF2-40B4-BE49-F238E27FC236}">
                <a16:creationId xmlns:a16="http://schemas.microsoft.com/office/drawing/2014/main" id="{BF03111E-362C-4A9E-0EF0-3718569C30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0" y="-1"/>
            <a:ext cx="12195207" cy="6862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F00CD3-360C-0C98-6A02-8FFBF41FD174}"/>
              </a:ext>
            </a:extLst>
          </p:cNvPr>
          <p:cNvSpPr/>
          <p:nvPr/>
        </p:nvSpPr>
        <p:spPr>
          <a:xfrm>
            <a:off x="4077080" y="-1"/>
            <a:ext cx="8119732" cy="6867053"/>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6" name="Rectangle 5">
            <a:extLst>
              <a:ext uri="{FF2B5EF4-FFF2-40B4-BE49-F238E27FC236}">
                <a16:creationId xmlns:a16="http://schemas.microsoft.com/office/drawing/2014/main" id="{20556284-BD45-1FDB-BB6E-8350DAEAEC0A}"/>
              </a:ext>
            </a:extLst>
          </p:cNvPr>
          <p:cNvSpPr/>
          <p:nvPr/>
        </p:nvSpPr>
        <p:spPr>
          <a:xfrm>
            <a:off x="-1605" y="-4529"/>
            <a:ext cx="4078685" cy="6871581"/>
          </a:xfrm>
          <a:prstGeom prst="rect">
            <a:avLst/>
          </a:prstGeom>
          <a:solidFill>
            <a:srgbClr val="FFCE2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7" name="TextBox 6">
            <a:extLst>
              <a:ext uri="{FF2B5EF4-FFF2-40B4-BE49-F238E27FC236}">
                <a16:creationId xmlns:a16="http://schemas.microsoft.com/office/drawing/2014/main" id="{019E7966-38B6-8CC4-66F6-EE14D479AF26}"/>
              </a:ext>
            </a:extLst>
          </p:cNvPr>
          <p:cNvSpPr txBox="1"/>
          <p:nvPr/>
        </p:nvSpPr>
        <p:spPr>
          <a:xfrm>
            <a:off x="2833693" y="2767278"/>
            <a:ext cx="8947052" cy="1323439"/>
          </a:xfrm>
          <a:prstGeom prst="rect">
            <a:avLst/>
          </a:prstGeom>
          <a:noFill/>
          <a:ln>
            <a:noFill/>
          </a:ln>
        </p:spPr>
        <p:txBody>
          <a:bodyPr wrap="square" numCol="1" rtlCol="0">
            <a:spAutoFit/>
          </a:bodyPr>
          <a:lstStyle/>
          <a:p>
            <a:pPr marL="0" marR="0" lvl="0" indent="0" algn="r" defTabSz="914400" rtl="0" eaLnBrk="1" latinLnBrk="0" hangingPunct="1">
              <a:lnSpc>
                <a:spcPct val="100000"/>
              </a:lnSpc>
              <a:spcBef>
                <a:spcPts val="0"/>
              </a:spcBef>
              <a:spcAft>
                <a:spcPts val="0"/>
              </a:spcAft>
              <a:buClrTx/>
              <a:buSzTx/>
              <a:buFontTx/>
              <a:buNone/>
              <a:tabLst/>
              <a:defRPr/>
            </a:pPr>
            <a:r>
              <a:rPr lang="en-US" sz="4800" dirty="0">
                <a:solidFill>
                  <a:schemeClr val="bg1"/>
                </a:solidFill>
                <a:effectLst>
                  <a:outerShdw blurRad="50800" dist="38100" dir="2700000" algn="tl" rotWithShape="0">
                    <a:prstClr val="black">
                      <a:alpha val="40000"/>
                    </a:prstClr>
                  </a:outerShdw>
                </a:effectLst>
                <a:latin typeface="Circe Bold" panose="020B0502020203020203" pitchFamily="34" charset="77"/>
                <a:ea typeface="Open Sans Extrabold" panose="020B0306030504020204" pitchFamily="34" charset="0"/>
                <a:cs typeface="Open Sans Extrabold" panose="020B0306030504020204" pitchFamily="34" charset="0"/>
              </a:rPr>
              <a:t>DON’T BLOW YOUR TOPS</a:t>
            </a:r>
            <a:br>
              <a:rPr lang="en-US" sz="4800" dirty="0">
                <a:solidFill>
                  <a:schemeClr val="bg1"/>
                </a:solidFill>
                <a:effectLst>
                  <a:outerShdw blurRad="50800" dist="38100" dir="2700000" algn="tl" rotWithShape="0">
                    <a:prstClr val="black">
                      <a:alpha val="40000"/>
                    </a:prstClr>
                  </a:outerShdw>
                </a:effectLst>
                <a:latin typeface="Circe Bold" panose="020B0502020203020203" pitchFamily="34" charset="77"/>
                <a:ea typeface="Open Sans Extrabold" panose="020B0306030504020204" pitchFamily="34" charset="0"/>
                <a:cs typeface="Open Sans Extrabold" panose="020B0306030504020204" pitchFamily="34" charset="0"/>
              </a:rPr>
            </a:br>
            <a:r>
              <a:rPr lang="en-US" sz="3200" dirty="0">
                <a:solidFill>
                  <a:srgbClr val="FFDB5C"/>
                </a:solidFill>
                <a:effectLst>
                  <a:outerShdw blurRad="38100" dist="38100" dir="2700000" algn="tl" rotWithShape="0">
                    <a:srgbClr val="000000">
                      <a:alpha val="43137"/>
                    </a:srgbClr>
                  </a:outerShdw>
                </a:effectLst>
                <a:latin typeface="Circe Light" panose="020B0402020203020203" pitchFamily="34" charset="0"/>
                <a:ea typeface="Open Sans Extrabold" panose="020B0306030504020204" pitchFamily="34" charset="0"/>
                <a:cs typeface="Open Sans Extrabold" panose="020B0306030504020204" pitchFamily="34" charset="0"/>
              </a:rPr>
              <a:t>WHY IT PAYS TO MAKE GOOD GRADES</a:t>
            </a:r>
            <a:endParaRPr kumimoji="0" lang="en-US" sz="4800" u="none" strike="noStrike" kern="1200" cap="none" spc="0" normalizeH="0" baseline="0" noProof="0" dirty="0">
              <a:solidFill>
                <a:srgbClr val="FFDB5C"/>
              </a:solidFill>
              <a:effectLst>
                <a:outerShdw blurRad="50800" dist="38100" dir="2700000" algn="tl" rotWithShape="0">
                  <a:prstClr val="black">
                    <a:alpha val="40000"/>
                  </a:prstClr>
                </a:outerShdw>
              </a:effectLst>
              <a:uLnTx/>
              <a:uFillTx/>
              <a:latin typeface="Circe Bold" panose="020B0502020203020203" pitchFamily="34" charset="77"/>
              <a:ea typeface="Open Sans Extrabold" panose="020B0306030504020204" pitchFamily="34" charset="0"/>
              <a:cs typeface="Open Sans Extrabold" panose="020B0306030504020204" pitchFamily="34" charset="0"/>
            </a:endParaRPr>
          </a:p>
        </p:txBody>
      </p:sp>
      <p:pic>
        <p:nvPicPr>
          <p:cNvPr id="8" name="Picture 8">
            <a:extLst>
              <a:ext uri="{FF2B5EF4-FFF2-40B4-BE49-F238E27FC236}">
                <a16:creationId xmlns:a16="http://schemas.microsoft.com/office/drawing/2014/main" id="{DF8F60C3-393F-9D3A-CEF0-BAF7EE4C45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996" t="5562" r="6996" b="6138"/>
          <a:stretch/>
        </p:blipFill>
        <p:spPr>
          <a:xfrm>
            <a:off x="3208" y="1340228"/>
            <a:ext cx="4073872" cy="417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149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Galvez Building &amp; Capitol Complex Conference Center | KPS Group">
            <a:extLst>
              <a:ext uri="{FF2B5EF4-FFF2-40B4-BE49-F238E27FC236}">
                <a16:creationId xmlns:a16="http://schemas.microsoft.com/office/drawing/2014/main" id="{08FE5623-700E-1C99-F563-A4E7542BF1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0" y="-5923"/>
            <a:ext cx="5002170" cy="6181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BC5A74-9629-FDB2-F8A3-44136E1ECBF8}"/>
              </a:ext>
            </a:extLst>
          </p:cNvPr>
          <p:cNvSpPr txBox="1"/>
          <p:nvPr/>
        </p:nvSpPr>
        <p:spPr>
          <a:xfrm>
            <a:off x="5245116" y="1493490"/>
            <a:ext cx="6630654" cy="1754326"/>
          </a:xfrm>
          <a:prstGeom prst="rect">
            <a:avLst/>
          </a:prstGeom>
          <a:noFill/>
        </p:spPr>
        <p:txBody>
          <a:bodyPr wrap="square" numCol="1" rtlCol="0">
            <a:spAutoFit/>
          </a:bodyPr>
          <a:lstStyle/>
          <a:p>
            <a:r>
              <a:rPr lang="en-US" dirty="0">
                <a:solidFill>
                  <a:srgbClr val="0F4D8F"/>
                </a:solidFill>
                <a:latin typeface="Circe Light" panose="020B0402020203020203" pitchFamily="34" charset="77"/>
              </a:rPr>
              <a:t>The Louisiana Office of Student Financial Assistance (LOSFA) is </a:t>
            </a:r>
            <a:r>
              <a:rPr lang="en-US" dirty="0">
                <a:solidFill>
                  <a:srgbClr val="0F4D8F"/>
                </a:solidFill>
                <a:latin typeface="Circe Bold" panose="020B0602020203020203" pitchFamily="34" charset="0"/>
              </a:rPr>
              <a:t>a Program of the </a:t>
            </a:r>
            <a:r>
              <a:rPr lang="en-US" b="1" dirty="0">
                <a:solidFill>
                  <a:srgbClr val="0F4D8F"/>
                </a:solidFill>
                <a:latin typeface="Circe Bold" panose="020B0602020203020203" pitchFamily="34" charset="0"/>
              </a:rPr>
              <a:t>Louisiana Board of Regents</a:t>
            </a:r>
            <a:r>
              <a:rPr lang="en-US" dirty="0">
                <a:solidFill>
                  <a:srgbClr val="0F4D8F"/>
                </a:solidFill>
                <a:latin typeface="Circe Light" panose="020B0402020203020203" pitchFamily="34" charset="77"/>
              </a:rPr>
              <a:t>, that strives to be Louisiana’s first choice for college access by promoting, preparing for and providing equity of college access. LOSFA administers the state’s scholarship and grant programs and the state’s Internal Revenue Code Section 529 college savings program. </a:t>
            </a:r>
          </a:p>
        </p:txBody>
      </p:sp>
      <p:pic>
        <p:nvPicPr>
          <p:cNvPr id="13" name="Picture 12">
            <a:extLst>
              <a:ext uri="{FF2B5EF4-FFF2-40B4-BE49-F238E27FC236}">
                <a16:creationId xmlns:a16="http://schemas.microsoft.com/office/drawing/2014/main" id="{B78E7E57-D848-3794-1FB1-571B20A3F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14" name="Rectangle 13">
            <a:extLst>
              <a:ext uri="{FF2B5EF4-FFF2-40B4-BE49-F238E27FC236}">
                <a16:creationId xmlns:a16="http://schemas.microsoft.com/office/drawing/2014/main" id="{AA63515F-14F2-5281-DDA5-996DBD077782}"/>
              </a:ext>
            </a:extLst>
          </p:cNvPr>
          <p:cNvSpPr/>
          <p:nvPr/>
        </p:nvSpPr>
        <p:spPr>
          <a:xfrm>
            <a:off x="0" y="-5923"/>
            <a:ext cx="5002169" cy="6181171"/>
          </a:xfrm>
          <a:prstGeom prst="rect">
            <a:avLst/>
          </a:prstGeom>
          <a:solidFill>
            <a:srgbClr val="FFCE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pic>
        <p:nvPicPr>
          <p:cNvPr id="15" name="Picture 6" descr="Board of Regents &amp; STEM – LaSTEM">
            <a:extLst>
              <a:ext uri="{FF2B5EF4-FFF2-40B4-BE49-F238E27FC236}">
                <a16:creationId xmlns:a16="http://schemas.microsoft.com/office/drawing/2014/main" id="{5524E9FF-7915-7B90-047B-23C6F8E0B7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7624892" y="3571590"/>
            <a:ext cx="1808104" cy="23605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A95279-DBE1-AE75-0711-8DBA6513F73C}"/>
              </a:ext>
            </a:extLst>
          </p:cNvPr>
          <p:cNvSpPr txBox="1"/>
          <p:nvPr/>
        </p:nvSpPr>
        <p:spPr>
          <a:xfrm>
            <a:off x="6859154" y="643345"/>
            <a:ext cx="3339581" cy="646331"/>
          </a:xfrm>
          <a:prstGeom prst="rect">
            <a:avLst/>
          </a:prstGeom>
          <a:noFill/>
        </p:spPr>
        <p:txBody>
          <a:bodyPr wrap="square" numCol="1">
            <a:spAutoFit/>
          </a:bodyPr>
          <a:lstStyle/>
          <a:p>
            <a:pPr lvl="0" algn="ctr">
              <a:defRPr/>
            </a:pPr>
            <a:r>
              <a:rPr lang="en-US" sz="3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ABOUT</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 </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7" name="Picture 8">
            <a:extLst>
              <a:ext uri="{FF2B5EF4-FFF2-40B4-BE49-F238E27FC236}">
                <a16:creationId xmlns:a16="http://schemas.microsoft.com/office/drawing/2014/main" id="{23071DC3-DEF1-25D7-082C-3C6D24E1EA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996" t="5562" r="6996" b="6138"/>
          <a:stretch/>
        </p:blipFill>
        <p:spPr>
          <a:xfrm>
            <a:off x="-8779" y="399760"/>
            <a:ext cx="5002170" cy="51355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2899CD6-8756-C138-8909-FA337E792984}"/>
              </a:ext>
            </a:extLst>
          </p:cNvPr>
          <p:cNvSpPr/>
          <p:nvPr/>
        </p:nvSpPr>
        <p:spPr>
          <a:xfrm>
            <a:off x="6705460" y="571745"/>
            <a:ext cx="3646968" cy="682752"/>
          </a:xfrm>
          <a:prstGeom prst="rect">
            <a:avLst/>
          </a:prstGeom>
          <a:no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9" name="Slide Number Placeholder 1">
            <a:extLst>
              <a:ext uri="{FF2B5EF4-FFF2-40B4-BE49-F238E27FC236}">
                <a16:creationId xmlns:a16="http://schemas.microsoft.com/office/drawing/2014/main" id="{F4A59152-FBC2-70FD-55A0-7CC372777D3E}"/>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63</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78584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TOPS</a:t>
            </a:r>
            <a:endParaRPr lang="en-US" sz="40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00893" cy="4301177"/>
          </a:xfrm>
          <a:prstGeom prst="rect">
            <a:avLst/>
          </a:prstGeom>
          <a:noFill/>
        </p:spPr>
        <p:txBody>
          <a:bodyPr wrap="square" numCol="1" rtlCol="0">
            <a:spAutoFit/>
          </a:bodyPr>
          <a:lstStyle/>
          <a:p>
            <a:pPr marL="0" marR="0">
              <a:spcBef>
                <a:spcPts val="0"/>
              </a:spcBef>
              <a:spcAft>
                <a:spcPts val="0"/>
              </a:spcAft>
            </a:pPr>
            <a:r>
              <a:rPr lang="en-US" sz="2400" b="1" dirty="0">
                <a:solidFill>
                  <a:srgbClr val="2F5591"/>
                </a:solidFill>
                <a:effectLst/>
                <a:latin typeface="Circe Bold" panose="020B0502020203020203" pitchFamily="34" charset="77"/>
                <a:ea typeface="Open Sans" panose="020B0306030504020204" pitchFamily="34" charset="0"/>
                <a:cs typeface="Open Sans" panose="020B0306030504020204" pitchFamily="34" charset="0"/>
              </a:rPr>
              <a:t>Please remember that:</a:t>
            </a:r>
          </a:p>
          <a:p>
            <a:pPr marL="342900" indent="-342900">
              <a:lnSpc>
                <a:spcPct val="90000"/>
              </a:lnSpc>
              <a:spcAft>
                <a:spcPts val="600"/>
              </a:spcAft>
              <a:buFont typeface="Symbol" panose="05050102010706020507" pitchFamily="18" charset="2"/>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Funding for TOPS is contingent upon appropriation.</a:t>
            </a:r>
          </a:p>
          <a:p>
            <a:pPr marL="342900" indent="-342900">
              <a:lnSpc>
                <a:spcPct val="90000"/>
              </a:lnSpc>
              <a:spcAft>
                <a:spcPts val="600"/>
              </a:spcAft>
              <a:buFont typeface="Symbol" panose="05050102010706020507" pitchFamily="18" charset="2"/>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 2024 graduates, the Louisiana Legislature adjourns on June 3, 2024. LOSFA will know after the session ends if TOPS is fully funded.</a:t>
            </a:r>
          </a:p>
          <a:p>
            <a:pPr marL="342900" indent="-342900">
              <a:lnSpc>
                <a:spcPct val="90000"/>
              </a:lnSpc>
              <a:spcAft>
                <a:spcPts val="600"/>
              </a:spcAft>
              <a:buFont typeface="Symbol" panose="05050102010706020507" pitchFamily="18" charset="2"/>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If TOPS is not fully funded, TOPS Awards and stipends will be determined on a pro-rata basis.</a:t>
            </a:r>
          </a:p>
          <a:p>
            <a:pPr marL="342900" indent="-342900">
              <a:lnSpc>
                <a:spcPct val="90000"/>
              </a:lnSpc>
              <a:spcAft>
                <a:spcPts val="600"/>
              </a:spcAft>
              <a:buFont typeface="Symbol" panose="05050102010706020507" pitchFamily="18" charset="2"/>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Students can opt out of receiving a TOPS Payment(s) if the program is not fully funded.</a:t>
            </a:r>
          </a:p>
        </p:txBody>
      </p:sp>
      <p:pic>
        <p:nvPicPr>
          <p:cNvPr id="7" name="Picture 6" descr="A group of people sitting on a bench under a tree  Description automatically generated with medium confidence">
            <a:extLst>
              <a:ext uri="{FF2B5EF4-FFF2-40B4-BE49-F238E27FC236}">
                <a16:creationId xmlns:a16="http://schemas.microsoft.com/office/drawing/2014/main" id="{BFE7FB9E-C088-1F6B-10E0-95759CCE82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64622" y="1477109"/>
            <a:ext cx="7327378" cy="4810480"/>
          </a:xfrm>
          <a:prstGeom prst="rect">
            <a:avLst/>
          </a:prstGeom>
        </p:spPr>
      </p:pic>
      <p:pic>
        <p:nvPicPr>
          <p:cNvPr id="8" name="Picture 2">
            <a:extLst>
              <a:ext uri="{FF2B5EF4-FFF2-40B4-BE49-F238E27FC236}">
                <a16:creationId xmlns:a16="http://schemas.microsoft.com/office/drawing/2014/main" id="{F4B49663-7636-AC60-1CF7-55B0BCE071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64</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3156619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3911840"/>
          </a:xfrm>
          <a:prstGeom prst="rect">
            <a:avLst/>
          </a:prstGeom>
          <a:noFill/>
        </p:spPr>
        <p:txBody>
          <a:bodyPr wrap="square" numCol="1" rtlCol="0">
            <a:spAutoFit/>
          </a:bodyPr>
          <a:lstStyle/>
          <a:p>
            <a:pPr marL="342900" indent="-342900">
              <a:lnSpc>
                <a:spcPct val="90000"/>
              </a:lnSpc>
              <a:spcAft>
                <a:spcPts val="600"/>
              </a:spcAft>
              <a:buFont typeface="Symbol" panose="05050102010706020507" pitchFamily="18" charset="2"/>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Award Amounts are set at the maximum TOPS “fully funded” amount as the tuition charged by the institution for the 2016-2017 academic year.</a:t>
            </a:r>
          </a:p>
          <a:p>
            <a:pPr marL="342900" indent="-342900">
              <a:lnSpc>
                <a:spcPct val="90000"/>
              </a:lnSpc>
              <a:spcAft>
                <a:spcPts val="600"/>
              </a:spcAft>
              <a:buFont typeface="Symbol" panose="05050102010706020507" pitchFamily="18" charset="2"/>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This amount will not increase even if the institution raises tuition, unless the Louisiana Legislature enacts legislation to raise the TOPS Award Amounts.</a:t>
            </a:r>
          </a:p>
          <a:p>
            <a:pPr marL="342900" indent="-342900">
              <a:lnSpc>
                <a:spcPct val="90000"/>
              </a:lnSpc>
              <a:spcAft>
                <a:spcPts val="600"/>
              </a:spcAft>
              <a:buFont typeface="Symbol" panose="05050102010706020507" pitchFamily="18" charset="2"/>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See TOPS Award Amount chart: </a:t>
            </a:r>
            <a:r>
              <a:rPr lang="en-US" sz="24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hlinkClick r:id="rId3"/>
              </a:rPr>
              <a:t>https://mylosfa.la.gov/wp-content/uploads/Current-Year-TOPS-Funding.pdf</a:t>
            </a:r>
            <a:r>
              <a:rPr lang="en-US" sz="24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  </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65</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6" name="TextBox 15">
            <a:extLst>
              <a:ext uri="{FF2B5EF4-FFF2-40B4-BE49-F238E27FC236}">
                <a16:creationId xmlns:a16="http://schemas.microsoft.com/office/drawing/2014/main" id="{E4198034-8195-EEF1-2329-2FC6B0B96893}"/>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TOPS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AWARD AMOUNT </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Tree>
    <p:extLst>
      <p:ext uri="{BB962C8B-B14F-4D97-AF65-F5344CB8AC3E}">
        <p14:creationId xmlns:p14="http://schemas.microsoft.com/office/powerpoint/2010/main" val="3076225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Obtain Proof of Citizenship - FindLaw">
            <a:extLst>
              <a:ext uri="{FF2B5EF4-FFF2-40B4-BE49-F238E27FC236}">
                <a16:creationId xmlns:a16="http://schemas.microsoft.com/office/drawing/2014/main" id="{BBF9509B-EA38-F310-DFDB-49051BFF8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64621" y="1477105"/>
            <a:ext cx="7327378" cy="46919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CITIZENSHIP</a:t>
            </a:r>
            <a:endParaRPr lang="en-US" sz="40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6" y="1744177"/>
            <a:ext cx="4506850" cy="3205493"/>
          </a:xfrm>
          <a:prstGeom prst="rect">
            <a:avLst/>
          </a:prstGeom>
          <a:noFill/>
        </p:spPr>
        <p:txBody>
          <a:bodyPr wrap="square" numCol="1" rtlCol="0">
            <a:spAutoFit/>
          </a:bodyPr>
          <a:lstStyle/>
          <a:p>
            <a:pPr>
              <a:lnSpc>
                <a:spcPct val="90000"/>
              </a:lnSpc>
              <a:spcAft>
                <a:spcPts val="600"/>
              </a:spcAft>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 student must be a </a:t>
            </a:r>
            <a:b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b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U.S. citizen, a permanent resident who is eligible to apply for citizenship, or a child of a non-citizen serving in the Armed Forces or honorably discharged from the Armed Forces.</a:t>
            </a:r>
          </a:p>
        </p:txBody>
      </p:sp>
      <p:pic>
        <p:nvPicPr>
          <p:cNvPr id="8" name="Picture 2">
            <a:extLst>
              <a:ext uri="{FF2B5EF4-FFF2-40B4-BE49-F238E27FC236}">
                <a16:creationId xmlns:a16="http://schemas.microsoft.com/office/drawing/2014/main" id="{F4B49663-7636-AC60-1CF7-55B0BCE071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66</a:t>
            </a:fld>
            <a:endParaRPr lang="en-US" dirty="0">
              <a:solidFill>
                <a:srgbClr val="254992"/>
              </a:solidFill>
              <a:latin typeface="Circe" panose="020B0502020203020203" pitchFamily="34" charset="77"/>
            </a:endParaRPr>
          </a:p>
        </p:txBody>
      </p:sp>
      <p:sp>
        <p:nvSpPr>
          <p:cNvPr id="10" name="Rectangle 9">
            <a:extLst>
              <a:ext uri="{FF2B5EF4-FFF2-40B4-BE49-F238E27FC236}">
                <a16:creationId xmlns:a16="http://schemas.microsoft.com/office/drawing/2014/main" id="{192231B8-F376-B77A-6A33-8CBAE0B76AB6}"/>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Tree>
    <p:extLst>
      <p:ext uri="{BB962C8B-B14F-4D97-AF65-F5344CB8AC3E}">
        <p14:creationId xmlns:p14="http://schemas.microsoft.com/office/powerpoint/2010/main" val="2844607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tate Line Sign Saying Welcome To Louisiana Stock Photo - Download Image  Now - Louisiana, Sign, Baton Rouge - iStock">
            <a:extLst>
              <a:ext uri="{FF2B5EF4-FFF2-40B4-BE49-F238E27FC236}">
                <a16:creationId xmlns:a16="http://schemas.microsoft.com/office/drawing/2014/main" id="{0D035C1B-2732-40BA-21C9-E6A14AE94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64618" y="1477104"/>
            <a:ext cx="7327377" cy="48801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RESIDENCY</a:t>
            </a:r>
            <a:endParaRPr lang="en-US" sz="40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90072" cy="3667158"/>
          </a:xfrm>
          <a:prstGeom prst="rect">
            <a:avLst/>
          </a:prstGeom>
          <a:noFill/>
        </p:spPr>
        <p:txBody>
          <a:bodyPr wrap="square" numCol="1" rtlCol="0">
            <a:spAutoFit/>
          </a:bodyPr>
          <a:lstStyle/>
          <a:p>
            <a:pPr>
              <a:lnSpc>
                <a:spcPct val="90000"/>
              </a:lnSpc>
              <a:spcAft>
                <a:spcPts val="600"/>
              </a:spcAft>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An independent student or a parent or court ordered custodian of a dependent student must have been a resident of the state of Louisiana and actually reside or live in Louisiana for the </a:t>
            </a:r>
            <a:r>
              <a:rPr lang="en-US" sz="24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24 months prior </a:t>
            </a: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 high school graduation.</a:t>
            </a:r>
          </a:p>
          <a:p>
            <a:pPr marL="342900"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 2024 graduates, residency must have been established no later than April 2022</a:t>
            </a:r>
          </a:p>
        </p:txBody>
      </p:sp>
      <p:pic>
        <p:nvPicPr>
          <p:cNvPr id="8" name="Picture 2">
            <a:extLst>
              <a:ext uri="{FF2B5EF4-FFF2-40B4-BE49-F238E27FC236}">
                <a16:creationId xmlns:a16="http://schemas.microsoft.com/office/drawing/2014/main" id="{F4B49663-7636-AC60-1CF7-55B0BCE071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67</a:t>
            </a:fld>
            <a:endParaRPr lang="en-US" dirty="0">
              <a:solidFill>
                <a:srgbClr val="254992"/>
              </a:solidFill>
              <a:latin typeface="Circe" panose="020B0502020203020203" pitchFamily="34" charset="77"/>
            </a:endParaRPr>
          </a:p>
        </p:txBody>
      </p:sp>
      <p:sp>
        <p:nvSpPr>
          <p:cNvPr id="10" name="Rectangle 9">
            <a:extLst>
              <a:ext uri="{FF2B5EF4-FFF2-40B4-BE49-F238E27FC236}">
                <a16:creationId xmlns:a16="http://schemas.microsoft.com/office/drawing/2014/main" id="{CD5E0BB6-7CAC-078E-B83B-9DFECC733D4B}"/>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Tree>
    <p:extLst>
      <p:ext uri="{BB962C8B-B14F-4D97-AF65-F5344CB8AC3E}">
        <p14:creationId xmlns:p14="http://schemas.microsoft.com/office/powerpoint/2010/main" val="4100576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3" name="TextBox 2">
            <a:extLst>
              <a:ext uri="{FF2B5EF4-FFF2-40B4-BE49-F238E27FC236}">
                <a16:creationId xmlns:a16="http://schemas.microsoft.com/office/drawing/2014/main" id="{7161ECBD-F54D-116E-C38D-93E5DE8F7331}"/>
              </a:ext>
            </a:extLst>
          </p:cNvPr>
          <p:cNvSpPr txBox="1"/>
          <p:nvPr/>
        </p:nvSpPr>
        <p:spPr>
          <a:xfrm>
            <a:off x="214604" y="1679510"/>
            <a:ext cx="11802031" cy="3799502"/>
          </a:xfrm>
          <a:prstGeom prst="rect">
            <a:avLst/>
          </a:prstGeom>
          <a:noFill/>
        </p:spPr>
        <p:txBody>
          <a:bodyPr wrap="square" numCol="1" rtlCol="0">
            <a:spAutoFit/>
          </a:bodyPr>
          <a:lstStyle/>
          <a:p>
            <a:pPr marL="342900" indent="-342900">
              <a:lnSpc>
                <a:spcPct val="90000"/>
              </a:lnSpc>
              <a:spcAft>
                <a:spcPts val="6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 high school graduates of 2018 - 2026</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English – 4 Units</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Math – 4 Units</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Science – 4 Units</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Social Studies – 4 Units</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Foreign Language – 2 Units (same language)</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Art – 1 Unit</a:t>
            </a:r>
          </a:p>
          <a:p>
            <a:pPr marL="800100" lvl="1" indent="-342900">
              <a:lnSpc>
                <a:spcPct val="90000"/>
              </a:lnSpc>
              <a:spcAft>
                <a:spcPts val="600"/>
              </a:spcAft>
              <a:buFont typeface="Symbol" panose="05050102010706020507" pitchFamily="18" charset="2"/>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Please visit our Website for more details</a:t>
            </a:r>
          </a:p>
        </p:txBody>
      </p:sp>
      <p:sp>
        <p:nvSpPr>
          <p:cNvPr id="2" name="TextBox 1">
            <a:extLst>
              <a:ext uri="{FF2B5EF4-FFF2-40B4-BE49-F238E27FC236}">
                <a16:creationId xmlns:a16="http://schemas.microsoft.com/office/drawing/2014/main" id="{94A0E089-CEEB-EA80-4780-D11E2FA475C4}"/>
              </a:ext>
            </a:extLst>
          </p:cNvPr>
          <p:cNvSpPr txBox="1"/>
          <p:nvPr/>
        </p:nvSpPr>
        <p:spPr>
          <a:xfrm>
            <a:off x="1" y="198099"/>
            <a:ext cx="12191999" cy="1200329"/>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0"/>
                <a:ea typeface="Open Sans Light" panose="020B0306030504020204" pitchFamily="34" charset="0"/>
                <a:cs typeface="Open Sans Light" panose="020B0306030504020204" pitchFamily="34" charset="0"/>
              </a:rPr>
              <a:t>TOPS OPPORTUNITY, PERFORMANCE AND HONORS</a:t>
            </a:r>
            <a:br>
              <a:rPr lang="en-US" sz="3600" dirty="0">
                <a:solidFill>
                  <a:srgbClr val="2F5591"/>
                </a:solidFill>
                <a:latin typeface="Circe Light" panose="020B0402020203020203" pitchFamily="34" charset="0"/>
                <a:ea typeface="Open Sans Light" panose="020B0306030504020204" pitchFamily="34" charset="0"/>
                <a:cs typeface="Open Sans Light" panose="020B0306030504020204" pitchFamily="34" charset="0"/>
              </a:rPr>
            </a:b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CORE CURRICULUM</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05189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69</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0"/>
                <a:ea typeface="Open Sans Light" panose="020B0306030504020204" pitchFamily="34" charset="0"/>
                <a:cs typeface="Open Sans Light" panose="020B0306030504020204" pitchFamily="34" charset="0"/>
              </a:rPr>
              <a:t>TOPS CORE CURRICULUM</a:t>
            </a: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 GPA</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7161ECBD-F54D-116E-C38D-93E5DE8F7331}"/>
              </a:ext>
            </a:extLst>
          </p:cNvPr>
          <p:cNvSpPr txBox="1"/>
          <p:nvPr/>
        </p:nvSpPr>
        <p:spPr>
          <a:xfrm>
            <a:off x="214604" y="1679510"/>
            <a:ext cx="11802031" cy="3991093"/>
          </a:xfrm>
          <a:prstGeom prst="rect">
            <a:avLst/>
          </a:prstGeom>
          <a:noFill/>
        </p:spPr>
        <p:txBody>
          <a:bodyPr wrap="square" numCol="1" rtlCol="0">
            <a:spAutoFit/>
          </a:bodyPr>
          <a:lstStyle/>
          <a:p>
            <a:pPr marL="342900"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Core Curriculum Grade Point Average (GPA) is calculated on a 4.00-point scale, except the following designated courses that will use a 5.00-point scale:</a:t>
            </a:r>
          </a:p>
          <a:p>
            <a:pPr marL="800100" lvl="1"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Advanced Placement (AP) courses </a:t>
            </a:r>
          </a:p>
          <a:p>
            <a:pPr marL="800100" lvl="1"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International Baccalaureate (IB) courses</a:t>
            </a:r>
          </a:p>
          <a:p>
            <a:pPr marL="800100" lvl="1"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Gifted courses</a:t>
            </a:r>
          </a:p>
          <a:p>
            <a:pPr marL="800100" lvl="1"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Dual Enrollment courses</a:t>
            </a:r>
          </a:p>
          <a:p>
            <a:pPr marL="800100" lvl="1"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Honors courses</a:t>
            </a:r>
          </a:p>
          <a:p>
            <a:pPr marL="800100" lvl="1"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Articulated courses offered for college credit by the Louisiana School for the Math, Science and the Arts.</a:t>
            </a:r>
            <a:endParaRPr lang="en-US"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2900" indent="-342900">
              <a:lnSpc>
                <a:spcPct val="90000"/>
              </a:lnSpc>
              <a:spcAft>
                <a:spcPts val="600"/>
              </a:spcAft>
              <a:buFont typeface="Symbol" panose="05050102010706020507" pitchFamily="18" charset="2"/>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The courses currently designated to be calculated on the 5.00 point scale can be viewed at </a:t>
            </a:r>
            <a:r>
              <a:rPr lang="en-US" sz="2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hlinkClick r:id="rId3"/>
              </a:rPr>
              <a:t>https://mylosfa.la.gov/wp-content/uploads/2019/05/TOPSCoursesApproved5Scale.pdf</a:t>
            </a:r>
            <a:r>
              <a:rPr lang="en-US" sz="2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1638852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llege Money 101: Start Your Scholarship Search Now!">
            <a:extLst>
              <a:ext uri="{FF2B5EF4-FFF2-40B4-BE49-F238E27FC236}">
                <a16:creationId xmlns:a16="http://schemas.microsoft.com/office/drawing/2014/main" id="{AD635015-8722-EFE8-4F52-88148EFA3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2" b="10165"/>
          <a:stretch/>
        </p:blipFill>
        <p:spPr bwMode="auto">
          <a:xfrm>
            <a:off x="-3210" y="0"/>
            <a:ext cx="12194669" cy="6169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6CA31C-CABA-C244-9BBD-43E01B6F7F0C}"/>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7BCAD0F-07B1-CD1B-5369-7CE037D3E68B}"/>
              </a:ext>
            </a:extLst>
          </p:cNvPr>
          <p:cNvGrpSpPr/>
          <p:nvPr/>
        </p:nvGrpSpPr>
        <p:grpSpPr>
          <a:xfrm>
            <a:off x="0" y="6287589"/>
            <a:ext cx="12191391" cy="570411"/>
            <a:chOff x="0" y="6287589"/>
            <a:chExt cx="12222614" cy="570411"/>
          </a:xfrm>
        </p:grpSpPr>
        <p:sp>
          <p:nvSpPr>
            <p:cNvPr id="14" name="Rectangle 13">
              <a:extLst>
                <a:ext uri="{FF2B5EF4-FFF2-40B4-BE49-F238E27FC236}">
                  <a16:creationId xmlns:a16="http://schemas.microsoft.com/office/drawing/2014/main" id="{94B6FCD0-EAF7-7AD7-77D5-8A210D2F4083}"/>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596A8CB-9AFB-B9FB-F5DF-1A1C2BDE3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3314" name="Picture 2">
            <a:extLst>
              <a:ext uri="{FF2B5EF4-FFF2-40B4-BE49-F238E27FC236}">
                <a16:creationId xmlns:a16="http://schemas.microsoft.com/office/drawing/2014/main" id="{0EC15446-3B4E-E392-A407-89601A54F3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CFF50A54-2A5F-AE4D-B568-424D877A0874}"/>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7</a:t>
            </a:fld>
            <a:endParaRPr lang="en-US" dirty="0">
              <a:solidFill>
                <a:srgbClr val="254992"/>
              </a:solidFill>
              <a:latin typeface="Circe" panose="020B0502020203020203" pitchFamily="34" charset="77"/>
            </a:endParaRPr>
          </a:p>
        </p:txBody>
      </p:sp>
      <p:sp>
        <p:nvSpPr>
          <p:cNvPr id="3" name="TextBox 2">
            <a:extLst>
              <a:ext uri="{FF2B5EF4-FFF2-40B4-BE49-F238E27FC236}">
                <a16:creationId xmlns:a16="http://schemas.microsoft.com/office/drawing/2014/main" id="{763688B6-A675-0E79-D469-E570836B879A}"/>
              </a:ext>
            </a:extLst>
          </p:cNvPr>
          <p:cNvSpPr txBox="1"/>
          <p:nvPr/>
        </p:nvSpPr>
        <p:spPr>
          <a:xfrm>
            <a:off x="1582479" y="2576070"/>
            <a:ext cx="9027041" cy="1200329"/>
          </a:xfrm>
          <a:prstGeom prst="rect">
            <a:avLst/>
          </a:prstGeom>
          <a:noFill/>
        </p:spPr>
        <p:txBody>
          <a:bodyPr wrap="square" rtlCol="0">
            <a:spAutoFit/>
          </a:bodyPr>
          <a:lstStyle/>
          <a:p>
            <a:pPr lvl="0" algn="ctr">
              <a:defRPr/>
            </a:pPr>
            <a:r>
              <a:rPr lang="en-US" sz="72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rPr>
              <a:t>FEDERAL </a:t>
            </a:r>
            <a:r>
              <a:rPr lang="en-US" sz="72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AID</a:t>
            </a:r>
          </a:p>
        </p:txBody>
      </p:sp>
      <p:sp>
        <p:nvSpPr>
          <p:cNvPr id="4" name="Rectangle 3">
            <a:extLst>
              <a:ext uri="{FF2B5EF4-FFF2-40B4-BE49-F238E27FC236}">
                <a16:creationId xmlns:a16="http://schemas.microsoft.com/office/drawing/2014/main" id="{7C8FECFF-FA09-3C8A-28F0-C1045FA00F1A}"/>
              </a:ext>
            </a:extLst>
          </p:cNvPr>
          <p:cNvSpPr/>
          <p:nvPr/>
        </p:nvSpPr>
        <p:spPr>
          <a:xfrm>
            <a:off x="2032000" y="2443015"/>
            <a:ext cx="8127999"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377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imate Guide: ACT Test Scores • Love the SAT Test Prep">
            <a:extLst>
              <a:ext uri="{FF2B5EF4-FFF2-40B4-BE49-F238E27FC236}">
                <a16:creationId xmlns:a16="http://schemas.microsoft.com/office/drawing/2014/main" id="{1B6FC0C2-08B9-F7B3-D0CF-D366FE188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62"/>
          <a:stretch/>
        </p:blipFill>
        <p:spPr>
          <a:xfrm>
            <a:off x="0" y="1477069"/>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7028597" cy="4144211"/>
          </a:xfrm>
          <a:prstGeom prst="rect">
            <a:avLst/>
          </a:prstGeom>
          <a:noFill/>
        </p:spPr>
        <p:txBody>
          <a:bodyPr wrap="square" numCol="1" rtlCol="0">
            <a:spAutoFit/>
          </a:bodyPr>
          <a:lstStyle/>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Highest composite score from a </a:t>
            </a: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single</a:t>
            </a: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test will be considered</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does not consider the Essay portion of the ACT in calculating the composite score needed to qualify</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does </a:t>
            </a: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not</a:t>
            </a: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consider </a:t>
            </a:r>
            <a:r>
              <a:rPr lang="en-US" sz="2800" dirty="0" err="1">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superscores</a:t>
            </a:r>
            <a:endPar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endParaRPr>
          </a:p>
          <a:p>
            <a:pPr marL="347472" indent="-347472">
              <a:lnSpc>
                <a:spcPct val="90000"/>
              </a:lnSpc>
              <a:spcAft>
                <a:spcPts val="600"/>
              </a:spcAft>
              <a:buFont typeface="Arial" panose="020B0604020202020204" pitchFamily="34" charset="0"/>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ACT Registration </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Code </a:t>
            </a:r>
            <a:r>
              <a:rPr lang="en-US" sz="28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1595</a:t>
            </a:r>
          </a:p>
          <a:p>
            <a:pPr marL="804672" lvl="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Date of Birth</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70</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a:extLst>
              <a:ext uri="{FF2B5EF4-FFF2-40B4-BE49-F238E27FC236}">
                <a16:creationId xmlns:a16="http://schemas.microsoft.com/office/drawing/2014/main" id="{E94A7200-B166-C4F4-CAE2-5C48012B3795}"/>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ACT</a:t>
            </a:r>
            <a:endParaRPr lang="en-US" sz="40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46740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imate Guide: ACT Test Scores • Love the SAT Test Prep">
            <a:extLst>
              <a:ext uri="{FF2B5EF4-FFF2-40B4-BE49-F238E27FC236}">
                <a16:creationId xmlns:a16="http://schemas.microsoft.com/office/drawing/2014/main" id="{1B6FC0C2-08B9-F7B3-D0CF-D366FE188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62"/>
          <a:stretch/>
        </p:blipFill>
        <p:spPr>
          <a:xfrm>
            <a:off x="0" y="1477069"/>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7028597" cy="4273478"/>
          </a:xfrm>
          <a:prstGeom prst="rect">
            <a:avLst/>
          </a:prstGeom>
          <a:noFill/>
        </p:spPr>
        <p:txBody>
          <a:bodyPr wrap="square" numCol="1"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ACT Deadlines for 2024 Graduates</a:t>
            </a:r>
          </a:p>
          <a:p>
            <a:pPr marL="804672" lvl="3"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Without penalty:  April 13, 2024</a:t>
            </a:r>
          </a:p>
          <a:p>
            <a:pPr marL="804672" lvl="3"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Loss of one semester eligibility: June 8, 2024 or July 13, 2024</a:t>
            </a:r>
          </a:p>
          <a:p>
            <a:pPr marL="1261872" lvl="4"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Special tests may be taken prior to July 31st </a:t>
            </a:r>
          </a:p>
          <a:p>
            <a:pPr marL="1261872" lvl="4"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 June or July ACT score </a:t>
            </a:r>
            <a:r>
              <a:rPr lang="en-US" sz="2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can</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 be used to upgrade TOPS Awards with a one semester or two quarter penalty</a:t>
            </a:r>
          </a:p>
          <a:p>
            <a:pPr marL="804672" lvl="2"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Students who fail to achieve a qualifying ACT score by July 31st of the graduating year shall not be considered for an award</a:t>
            </a:r>
          </a:p>
          <a:p>
            <a:pPr marL="804672" lvl="2" indent="-347472">
              <a:lnSpc>
                <a:spcPct val="90000"/>
              </a:lnSpc>
              <a:spcAft>
                <a:spcPts val="600"/>
              </a:spcAft>
              <a:buFont typeface="Arial" panose="020B0604020202020204" pitchFamily="34" charset="0"/>
              <a:buChar char="•"/>
            </a:pPr>
            <a:r>
              <a:rPr lang="en-US" sz="2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TOPS uses the highest composite score achieved and does not use superscoring.</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71</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a:extLst>
              <a:ext uri="{FF2B5EF4-FFF2-40B4-BE49-F238E27FC236}">
                <a16:creationId xmlns:a16="http://schemas.microsoft.com/office/drawing/2014/main" id="{E94A7200-B166-C4F4-CAE2-5C48012B3795}"/>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ACT</a:t>
            </a:r>
            <a:endParaRPr lang="en-US" sz="40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79519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imate Guide: ACT Test Scores • Love the SAT Test Prep">
            <a:extLst>
              <a:ext uri="{FF2B5EF4-FFF2-40B4-BE49-F238E27FC236}">
                <a16:creationId xmlns:a16="http://schemas.microsoft.com/office/drawing/2014/main" id="{1B6FC0C2-08B9-F7B3-D0CF-D366FE188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62"/>
          <a:stretch/>
        </p:blipFill>
        <p:spPr>
          <a:xfrm>
            <a:off x="0" y="1477069"/>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7028597" cy="4441216"/>
          </a:xfrm>
          <a:prstGeom prst="rect">
            <a:avLst/>
          </a:prstGeom>
          <a:noFill/>
        </p:spPr>
        <p:txBody>
          <a:bodyPr wrap="square" numCol="1" rtlCol="0">
            <a:spAutoFit/>
          </a:bodyPr>
          <a:lstStyle/>
          <a:p>
            <a:pPr marL="365760" indent="-342900">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An equivalent SAT score may be substituted for the ACT score</a:t>
            </a:r>
          </a:p>
          <a:p>
            <a:pPr marL="822960" lvl="2" indent="-342900">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TOPS does not consider the Essay portion of the SAT in calculating the composite score needed to qualify</a:t>
            </a:r>
          </a:p>
          <a:p>
            <a:pPr marL="365760" indent="-342900">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SAT Registration </a:t>
            </a:r>
          </a:p>
          <a:p>
            <a:pPr marL="822960" lvl="2" indent="-342900">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Scholarship Code </a:t>
            </a:r>
            <a:r>
              <a:rPr lang="en-US" sz="24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9019</a:t>
            </a:r>
          </a:p>
          <a:p>
            <a:pPr marL="365760" indent="-342900">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SAT Test Deadlines</a:t>
            </a:r>
          </a:p>
          <a:p>
            <a:pPr marL="822960" lvl="2" indent="-342900">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Without Penalty: March 9, 2024</a:t>
            </a:r>
          </a:p>
          <a:p>
            <a:pPr marL="822960" lvl="2" indent="-342900">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Loss of 1-semester eligibility:  May 4, 2024, and June 1, 2024</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72</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a:extLst>
              <a:ext uri="{FF2B5EF4-FFF2-40B4-BE49-F238E27FC236}">
                <a16:creationId xmlns:a16="http://schemas.microsoft.com/office/drawing/2014/main" id="{E94A7200-B166-C4F4-CAE2-5C48012B3795}"/>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SAT</a:t>
            </a:r>
            <a:endParaRPr lang="en-US" sz="40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49047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ypes of pelicans in Louisiana">
            <a:extLst>
              <a:ext uri="{FF2B5EF4-FFF2-40B4-BE49-F238E27FC236}">
                <a16:creationId xmlns:a16="http://schemas.microsoft.com/office/drawing/2014/main" id="{B4F69762-931D-B017-90C5-677C4153BC9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0" y="1471961"/>
            <a:ext cx="12191999" cy="48156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9138D3A-B8AD-CB7B-CCD4-BD11FE067E34}"/>
              </a:ext>
            </a:extLst>
          </p:cNvPr>
          <p:cNvSpPr/>
          <p:nvPr/>
        </p:nvSpPr>
        <p:spPr>
          <a:xfrm>
            <a:off x="1" y="1477110"/>
            <a:ext cx="12191998" cy="4810479"/>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6" name="TextBox 15">
            <a:extLst>
              <a:ext uri="{FF2B5EF4-FFF2-40B4-BE49-F238E27FC236}">
                <a16:creationId xmlns:a16="http://schemas.microsoft.com/office/drawing/2014/main" id="{E3A4EF54-6E8B-984E-619F-A54952147ADD}"/>
              </a:ext>
            </a:extLst>
          </p:cNvPr>
          <p:cNvSpPr txBox="1"/>
          <p:nvPr/>
        </p:nvSpPr>
        <p:spPr>
          <a:xfrm>
            <a:off x="2295558" y="2595226"/>
            <a:ext cx="7600273" cy="3293209"/>
          </a:xfrm>
          <a:prstGeom prst="rect">
            <a:avLst/>
          </a:prstGeom>
          <a:noFill/>
        </p:spPr>
        <p:txBody>
          <a:bodyPr wrap="square" numCol="1" rtlCol="0">
            <a:spAutoFit/>
          </a:bodyPr>
          <a:lstStyle/>
          <a:p>
            <a:pPr lvl="0" algn="ctr">
              <a:defRPr/>
            </a:pPr>
            <a:r>
              <a:rPr lang="en-US" sz="44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rPr>
              <a:t>OPPORTUNITY AWARD</a:t>
            </a:r>
            <a:br>
              <a:rPr lang="en-US" sz="44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rPr>
            </a:br>
            <a:r>
              <a:rPr lang="en-US" sz="44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rPr>
              <a:t>PERFORMANCE AWARD</a:t>
            </a:r>
          </a:p>
          <a:p>
            <a:pPr lvl="0" algn="ctr">
              <a:defRPr/>
            </a:pPr>
            <a:r>
              <a:rPr lang="en-US" sz="44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rPr>
              <a:t>HONORS AWARD</a:t>
            </a:r>
          </a:p>
          <a:p>
            <a:pPr lvl="0" algn="ctr">
              <a:defRPr/>
            </a:pPr>
            <a:r>
              <a:rPr lang="en-US" sz="44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rPr>
              <a:t>TECH AWARD</a:t>
            </a:r>
          </a:p>
          <a:p>
            <a:pPr lvl="0" algn="ctr">
              <a:defRPr/>
            </a:pPr>
            <a:endParaRPr lang="en-US" sz="3200" dirty="0">
              <a:solidFill>
                <a:srgbClr val="2F559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8" name="Picture 2">
            <a:extLst>
              <a:ext uri="{FF2B5EF4-FFF2-40B4-BE49-F238E27FC236}">
                <a16:creationId xmlns:a16="http://schemas.microsoft.com/office/drawing/2014/main" id="{85953769-3B7B-2209-C2CB-194EA7A3ED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
            <a:extLst>
              <a:ext uri="{FF2B5EF4-FFF2-40B4-BE49-F238E27FC236}">
                <a16:creationId xmlns:a16="http://schemas.microsoft.com/office/drawing/2014/main" id="{1A35F2AA-C5DC-416B-0116-676DAAE501C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73</a:t>
            </a:fld>
            <a:endParaRPr lang="en-US" dirty="0">
              <a:solidFill>
                <a:srgbClr val="254992"/>
              </a:solidFill>
              <a:latin typeface="Circe" panose="020B0502020203020203" pitchFamily="34" charset="77"/>
            </a:endParaRPr>
          </a:p>
        </p:txBody>
      </p:sp>
      <p:sp>
        <p:nvSpPr>
          <p:cNvPr id="20" name="Rectangle 19">
            <a:extLst>
              <a:ext uri="{FF2B5EF4-FFF2-40B4-BE49-F238E27FC236}">
                <a16:creationId xmlns:a16="http://schemas.microsoft.com/office/drawing/2014/main" id="{8AF4DF86-95EF-FBF2-E788-54FC6794E9E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1" name="TextBox 20">
            <a:extLst>
              <a:ext uri="{FF2B5EF4-FFF2-40B4-BE49-F238E27FC236}">
                <a16:creationId xmlns:a16="http://schemas.microsoft.com/office/drawing/2014/main" id="{4959D3C5-4E93-A14A-DE00-A9484E737030}"/>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TOPS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AWARD LEVELS </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42755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74</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3480953"/>
          </a:xfrm>
          <a:prstGeom prst="rect">
            <a:avLst/>
          </a:prstGeom>
          <a:noFill/>
        </p:spPr>
        <p:txBody>
          <a:bodyPr wrap="square" numCol="1" rtlCol="0">
            <a:spAutoFit/>
          </a:bodyPr>
          <a:lstStyle/>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2.50 minimum TOPS Core Curriculum GPA</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ACT score equal to the prior year’s state average, but never less than </a:t>
            </a:r>
            <a:r>
              <a:rPr kumimoji="0" lang="en-US" sz="3200" b="0" i="0" u="none" strike="noStrike" kern="1200" cap="none" spc="0" normalizeH="0" baseline="0" noProof="0" dirty="0">
                <a:ln>
                  <a:noFill/>
                </a:ln>
                <a:solidFill>
                  <a:srgbClr val="254992"/>
                </a:solidFill>
                <a:effectLst/>
                <a:uLnTx/>
                <a:uFillTx/>
                <a:latin typeface="Circe Bold" panose="020B0602020203020203" pitchFamily="34" charset="0"/>
              </a:rPr>
              <a:t>20</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20</a:t>
            </a: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 for 2024 graduates</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SAT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1030</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Completion of the TOPS Core Curriculum</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OPPORTUNITY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ELIGIBILITY REQUIREMENTS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43260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75</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381000" y="1786237"/>
            <a:ext cx="11658600" cy="3434786"/>
          </a:xfrm>
          <a:prstGeom prst="rect">
            <a:avLst/>
          </a:prstGeom>
          <a:noFill/>
        </p:spPr>
        <p:txBody>
          <a:bodyPr wrap="square" numCol="1" rtlCol="0">
            <a:spAutoFit/>
          </a:bodyPr>
          <a:lstStyle/>
          <a:p>
            <a:pPr marL="0" marR="0" lvl="0" indent="0" algn="l" defTabSz="914400" rtl="0" eaLnBrk="1" latinLnBrk="0" hangingPunct="1">
              <a:lnSpc>
                <a:spcPct val="9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rPr>
              <a:t>Provides a TOPS Award Amount or a portion of a TOPS Award Amount based on funds appropriated at a Louisiana public institution.</a:t>
            </a:r>
          </a:p>
          <a:p>
            <a:pPr marL="800100" marR="0" lvl="1" indent="-342900" algn="l" defTabSz="914400" rtl="0" eaLnBrk="1"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Or a weighted average award amount at a LAICU private institution (contingent upon appropriations)</a:t>
            </a:r>
          </a:p>
          <a:p>
            <a:pPr marL="800100" marR="0" lvl="1" indent="-342900" algn="l" defTabSz="914400" rtl="0" eaLnBrk="1"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TOPS does not cover any fees (Examples of fees may or may not include: academic excellence fees, energy surcharges, technology fees, books, room &amp; board, parking fees, lab fees)</a:t>
            </a:r>
          </a:p>
          <a:p>
            <a:pPr marL="800100" marR="0" lvl="1" indent="-342900" algn="l" defTabSz="914400" rtl="0" eaLnBrk="1"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A TOPS award may be combined with other forms of financial aid up to the “Cost of Attendance” for the institution</a:t>
            </a:r>
          </a:p>
        </p:txBody>
      </p:sp>
      <p:sp>
        <p:nvSpPr>
          <p:cNvPr id="7" name="TextBox 6">
            <a:extLst>
              <a:ext uri="{FF2B5EF4-FFF2-40B4-BE49-F238E27FC236}">
                <a16:creationId xmlns:a16="http://schemas.microsoft.com/office/drawing/2014/main" id="{289449FC-CDF5-0C61-8CFF-0D5E4AA118B1}"/>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OPPORTUNITY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BENEFITS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89196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4475071"/>
          </a:xfrm>
          <a:prstGeom prst="rect">
            <a:avLst/>
          </a:prstGeom>
          <a:noFill/>
        </p:spPr>
        <p:txBody>
          <a:bodyPr wrap="square" numCol="1" rtlCol="0">
            <a:spAutoFit/>
          </a:bodyPr>
          <a:lstStyle/>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May be used to pursue:</a:t>
            </a:r>
          </a:p>
          <a:p>
            <a:pPr marL="804672" lvl="2"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Academic undergraduate degree</a:t>
            </a:r>
          </a:p>
          <a:p>
            <a:pPr marL="804672" lvl="2"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Vocational or technical certificate</a:t>
            </a:r>
          </a:p>
          <a:p>
            <a:pPr marL="804672" lvl="2"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Non-academic degree</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Students who use their Opportunity Award to pursue a technical program will receive the same benefits and be held to the same retention requirements as a TOPS Tech Award recipient</a:t>
            </a:r>
          </a:p>
          <a:p>
            <a:pPr marL="804672" lvl="2"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The award may be used at eligible Louisiana cosmetology and proprietary schools</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76</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OPPORTUNITY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BENEFITS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254881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2506840"/>
          </a:xfrm>
          <a:prstGeom prst="rect">
            <a:avLst/>
          </a:prstGeom>
          <a:noFill/>
        </p:spPr>
        <p:txBody>
          <a:bodyPr wrap="square" numCol="1" rtlCol="0">
            <a:spAutoFit/>
          </a:bodyPr>
          <a:lstStyle/>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May be received for a maximum of eight semesters or 12 quarters</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Not available for summer terms except for students enrolled in a Qualified Summer Session and contingent upon sufficient appropriation</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77</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OPPORTUNITY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BENEFITS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00894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4230389"/>
          </a:xfrm>
          <a:prstGeom prst="rect">
            <a:avLst/>
          </a:prstGeom>
          <a:noFill/>
        </p:spPr>
        <p:txBody>
          <a:bodyPr wrap="square" numCol="1" rtlCol="0">
            <a:spAutoFit/>
          </a:bodyPr>
          <a:lstStyle/>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Any recipient who successfully completes a Bachelor’s degree in less than 8 semesters or 12 quarters of award benefits, may receive any remaining terms of eligibility for graduate study</a:t>
            </a:r>
          </a:p>
          <a:p>
            <a:pPr marL="804672" lvl="3" indent="-347472">
              <a:lnSpc>
                <a:spcPct val="90000"/>
              </a:lnSpc>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The TOPS Award Payment for TOPS eligible students enrolled in a graduate/professional program is limited to the full tuition charged by a school for enrollment in the respective graduate program OR the maximum TOPS Award amount charged for undergraduate full-time enrollment at the highest cost public institution (LSU-HSC-NO), whichever is less</a:t>
            </a:r>
          </a:p>
          <a:p>
            <a:pPr marL="804672" lvl="3" indent="-347472">
              <a:lnSpc>
                <a:spcPct val="90000"/>
              </a:lnSpc>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Performance and Honors award recipients will receive their stipends</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OPPORTUNITY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BENEFITS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11215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79</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2517612"/>
          </a:xfrm>
          <a:prstGeom prst="rect">
            <a:avLst/>
          </a:prstGeom>
          <a:noFill/>
        </p:spPr>
        <p:txBody>
          <a:bodyPr wrap="square" numCol="1" rtlCol="0">
            <a:spAutoFit/>
          </a:bodyPr>
          <a:lstStyle/>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3.25 minimum TOPS Core Curriculum GPA</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ACT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23</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SAT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1130</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Completion of the TOPS Core Curriculum</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PERFORMANCE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ELIGIBILITY REQUIREMENTS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2873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8</a:t>
            </a:fld>
            <a:endParaRPr lang="en-US" dirty="0">
              <a:solidFill>
                <a:srgbClr val="254992"/>
              </a:solidFill>
              <a:latin typeface="Circe" panose="020B0502020203020203" pitchFamily="34" charset="77"/>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FORMS </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89238"/>
            <a:ext cx="11802031" cy="4018792"/>
          </a:xfrm>
          <a:prstGeom prst="rect">
            <a:avLst/>
          </a:prstGeom>
          <a:noFill/>
        </p:spPr>
        <p:txBody>
          <a:bodyPr wrap="square" rtlCol="0">
            <a:spAutoFit/>
          </a:bodyPr>
          <a:lstStyle/>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 </a:t>
            </a:r>
          </a:p>
          <a:p>
            <a:pPr marL="804672" lvl="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Required for all federal need-based aid programs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Institutional Data Form</a:t>
            </a:r>
          </a:p>
          <a:p>
            <a:pPr marL="804672" lvl="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Many institutions require this form to gather information on student preferences and interest in specific programs</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CSS Profile</a:t>
            </a:r>
          </a:p>
          <a:p>
            <a:pPr marL="804672" lvl="2"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Some private institutions use this form to gather additional financial information</a:t>
            </a:r>
          </a:p>
          <a:p>
            <a:pPr marL="347472" indent="-347472">
              <a:lnSpc>
                <a:spcPct val="90000"/>
              </a:lnSpc>
              <a:spcAft>
                <a:spcPts val="600"/>
              </a:spcAft>
              <a:buFont typeface="Arial" panose="020B0604020202020204" pitchFamily="34" charset="0"/>
              <a:buChar char="•"/>
            </a:pPr>
            <a:r>
              <a:rPr lang="en-US" sz="28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Verification Forms</a:t>
            </a:r>
          </a:p>
          <a:p>
            <a:pPr marL="804672" lvl="1" indent="-347472">
              <a:lnSpc>
                <a:spcPct val="90000"/>
              </a:lnSpc>
              <a:spcAft>
                <a:spcPts val="600"/>
              </a:spcAft>
              <a:buFont typeface="Arial" panose="020B0604020202020204" pitchFamily="34" charset="0"/>
              <a:buChar char="•"/>
            </a:pPr>
            <a:r>
              <a:rPr lang="en-US" sz="2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The verification process ensures that the information submitted on a student’s FAFSA® is correct and will involve submitting documents to the college’s financial aid office.</a:t>
            </a:r>
          </a:p>
        </p:txBody>
      </p:sp>
    </p:spTree>
    <p:extLst>
      <p:ext uri="{BB962C8B-B14F-4D97-AF65-F5344CB8AC3E}">
        <p14:creationId xmlns:p14="http://schemas.microsoft.com/office/powerpoint/2010/main" val="7089109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1731243"/>
          </a:xfrm>
          <a:prstGeom prst="rect">
            <a:avLst/>
          </a:prstGeom>
          <a:noFill/>
        </p:spPr>
        <p:txBody>
          <a:bodyPr wrap="square" numCol="1" rtlCol="0">
            <a:spAutoFit/>
          </a:bodyPr>
          <a:lstStyle/>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Provides the same benefits as the Opportunity Award, plus</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$400 annual stipend (contingent upon appropriation)</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80</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PERFORMANCE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BENEFITS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96497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81</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2517612"/>
          </a:xfrm>
          <a:prstGeom prst="rect">
            <a:avLst/>
          </a:prstGeom>
          <a:noFill/>
        </p:spPr>
        <p:txBody>
          <a:bodyPr wrap="square" numCol="1" rtlCol="0">
            <a:spAutoFit/>
          </a:bodyPr>
          <a:lstStyle/>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3.50 minimum TOPS Core Curriculum GPA</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ACT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27</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SAT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1260</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Completion of the TOPS Core Curriculum</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HONORS AWARD </a:t>
            </a:r>
            <a:r>
              <a:rPr lang="en-US" sz="3600" b="1"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ELIGIBILITY REQUIREMENTS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157860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Options to Consider if You Didn't Receive Enough Financial Aid">
            <a:extLst>
              <a:ext uri="{FF2B5EF4-FFF2-40B4-BE49-F238E27FC236}">
                <a16:creationId xmlns:a16="http://schemas.microsoft.com/office/drawing/2014/main" id="{361922F6-0ECE-E68D-2E56-3E50DA2EF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1954381"/>
          </a:xfrm>
          <a:prstGeom prst="rect">
            <a:avLst/>
          </a:prstGeom>
          <a:noFill/>
        </p:spPr>
        <p:txBody>
          <a:bodyPr wrap="square" numCol="1" rtlCol="0">
            <a:spAutoFit/>
          </a:bodyPr>
          <a:lstStyle/>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Provides the same benefits as the Opportunity Award, plus</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$800 annual stipend (contingent upon appropriation)</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82</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HONORS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BENEFITS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78427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83</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3390159"/>
          </a:xfrm>
          <a:prstGeom prst="rect">
            <a:avLst/>
          </a:prstGeom>
          <a:noFill/>
        </p:spPr>
        <p:txBody>
          <a:bodyPr wrap="square" numCol="1" rtlCol="0">
            <a:spAutoFit/>
          </a:bodyPr>
          <a:lstStyle/>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2.50 minimum TOPS or TOPS Tech Core Curriculum GPA</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Minimum ACT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17</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SAT score of </a:t>
            </a: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rPr>
              <a:t>920</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err="1">
                <a:ln>
                  <a:noFill/>
                </a:ln>
                <a:solidFill>
                  <a:srgbClr val="254992"/>
                </a:solidFill>
                <a:effectLst/>
                <a:uLnTx/>
                <a:uFillTx/>
                <a:latin typeface="Circe Light" panose="020B0402020203020203" pitchFamily="34" charset="0"/>
              </a:rPr>
              <a:t>WorkKeys</a:t>
            </a: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 Silver Level Score</a:t>
            </a:r>
          </a:p>
          <a:p>
            <a:pPr marL="347472" marR="0" lvl="1"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54992"/>
                </a:solidFill>
                <a:effectLst/>
                <a:uLnTx/>
                <a:uFillTx/>
                <a:latin typeface="Circe Light" panose="020B0402020203020203" pitchFamily="34" charset="0"/>
              </a:rPr>
              <a:t>Completion of one of two TOPS Core Curricula</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Opportunity, Performance or Honors Award curriculum</a:t>
            </a:r>
          </a:p>
          <a:p>
            <a:pPr marL="804672" lvl="3" indent="-342900">
              <a:lnSpc>
                <a:spcPct val="90000"/>
              </a:lnSpc>
              <a:spcAft>
                <a:spcPts val="600"/>
              </a:spcAft>
              <a:buFont typeface="Arial" panose="020B0604020202020204" pitchFamily="34" charset="0"/>
              <a:buChar char="•"/>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TOPS Tech Jumpstart Core Curriculum</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TOPS TECH AWARD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ELIGIBILITY REQUIREMENTS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75805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7 Options to Consider if You Didn't Receive Enough Financial Aid">
            <a:extLst>
              <a:ext uri="{FF2B5EF4-FFF2-40B4-BE49-F238E27FC236}">
                <a16:creationId xmlns:a16="http://schemas.microsoft.com/office/drawing/2014/main" id="{1E36C970-8242-38B3-BE40-D6801AF47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2075183"/>
          </a:xfrm>
          <a:prstGeom prst="rect">
            <a:avLst/>
          </a:prstGeom>
          <a:noFill/>
        </p:spPr>
        <p:txBody>
          <a:bodyPr wrap="square" numCol="1" rtlCol="0">
            <a:spAutoFit/>
          </a:bodyPr>
          <a:lstStyle/>
          <a:p>
            <a:pPr marL="804672" lvl="2" indent="-347472">
              <a:lnSpc>
                <a:spcPct val="90000"/>
              </a:lnSpc>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254992"/>
                </a:solidFill>
                <a:effectLst/>
                <a:uLnTx/>
                <a:uFillTx/>
                <a:latin typeface="Circe Light" panose="020B0402020203020203" pitchFamily="34" charset="0"/>
              </a:rPr>
              <a:t>FAFSA (Free Application for Federal Student Aid) – </a:t>
            </a:r>
            <a:r>
              <a:rPr kumimoji="0" lang="en-US" b="0" i="0" u="none" strike="noStrike" kern="1200" cap="none" spc="0" normalizeH="0" baseline="0" noProof="0" dirty="0">
                <a:ln>
                  <a:noFill/>
                </a:ln>
                <a:solidFill>
                  <a:srgbClr val="254992"/>
                </a:solidFill>
                <a:effectLst/>
                <a:uLnTx/>
                <a:uFillTx/>
                <a:latin typeface="Circe Bold" panose="020B0602020203020203" pitchFamily="34" charset="0"/>
                <a:hlinkClick r:id="rId3"/>
              </a:rPr>
              <a:t>www.studentaid.gov</a:t>
            </a:r>
            <a:endParaRPr kumimoji="0" lang="en-US" b="0" i="0" u="none" strike="noStrike" kern="1200" cap="none" spc="0" normalizeH="0" baseline="0" noProof="0" dirty="0">
              <a:ln>
                <a:noFill/>
              </a:ln>
              <a:solidFill>
                <a:srgbClr val="254992"/>
              </a:solidFill>
              <a:effectLst/>
              <a:uLnTx/>
              <a:uFillTx/>
              <a:latin typeface="Circe Bold" panose="020B0602020203020203" pitchFamily="34" charset="0"/>
            </a:endParaRPr>
          </a:p>
          <a:p>
            <a:pPr marL="804672" lvl="2" indent="-347472">
              <a:lnSpc>
                <a:spcPct val="90000"/>
              </a:lnSpc>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254992"/>
                </a:solidFill>
                <a:effectLst/>
                <a:uLnTx/>
                <a:uFillTx/>
                <a:latin typeface="Circe Light" panose="020B0402020203020203" pitchFamily="34" charset="0"/>
              </a:rPr>
              <a:t>Must be completed if the student is eligible for federal grant aid (Pell Grant)</a:t>
            </a:r>
          </a:p>
          <a:p>
            <a:pPr marL="804672" lvl="2" indent="-347472">
              <a:lnSpc>
                <a:spcPct val="90000"/>
              </a:lnSpc>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254992"/>
                </a:solidFill>
                <a:effectLst/>
                <a:uLnTx/>
                <a:uFillTx/>
                <a:latin typeface="Circe Light" panose="020B0402020203020203" pitchFamily="34" charset="0"/>
              </a:rPr>
              <a:t>Must be completed if the student is seeking any other form of financial aid</a:t>
            </a:r>
          </a:p>
          <a:p>
            <a:pPr marL="804672" lvl="2" indent="-347472">
              <a:lnSpc>
                <a:spcPct val="90000"/>
              </a:lnSpc>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254992"/>
                </a:solidFill>
                <a:effectLst/>
                <a:uLnTx/>
                <a:uFillTx/>
                <a:latin typeface="Circe Light" panose="020B0402020203020203" pitchFamily="34" charset="0"/>
              </a:rPr>
              <a:t>The only application needed for TOPS</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84</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TOPS </a:t>
            </a:r>
            <a:r>
              <a:rPr lang="en-US" sz="3600" b="1"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APPLICATION</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109665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7 Options to Consider if You Didn't Receive Enough Financial Aid">
            <a:extLst>
              <a:ext uri="{FF2B5EF4-FFF2-40B4-BE49-F238E27FC236}">
                <a16:creationId xmlns:a16="http://schemas.microsoft.com/office/drawing/2014/main" id="{1E36C970-8242-38B3-BE40-D6801AF47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3157788"/>
          </a:xfrm>
          <a:prstGeom prst="rect">
            <a:avLst/>
          </a:prstGeom>
          <a:noFill/>
        </p:spPr>
        <p:txBody>
          <a:bodyPr wrap="square" numCol="1" rtlCol="0">
            <a:spAutoFit/>
          </a:bodyPr>
          <a:lstStyle/>
          <a:p>
            <a:pPr marL="342900" marR="0" lvl="0"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Transcript data is submitted by public school boards and non-public high schools to the Louisiana Department of Education (LDE) through the Student Transcript  System (STS) after graduation</a:t>
            </a:r>
          </a:p>
          <a:p>
            <a:pPr marL="804672" lvl="4" indent="-342900">
              <a:lnSpc>
                <a:spcPct val="90000"/>
              </a:lnSpc>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Senior data must be received by LDE by June 15</a:t>
            </a:r>
          </a:p>
          <a:p>
            <a:pPr marL="804672" lvl="4" indent="-342900">
              <a:lnSpc>
                <a:spcPct val="90000"/>
              </a:lnSpc>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STS calculates the TOPS Core GPA and determines if the TOPS Core Curriculum has been met</a:t>
            </a:r>
          </a:p>
          <a:p>
            <a:pPr marL="347472" marR="0" lvl="0" indent="-342900" algn="l" defTabSz="914400" rtl="0" eaLnBrk="1" latinLnBrk="0" hangingPunct="1">
              <a:lnSpc>
                <a:spcPct val="90000"/>
              </a:lnSpc>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LOSFA receives transcript data Monday – Friday.</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85</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TOPS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PROCESSING CYCLE</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842912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7 Options to Consider if You Didn't Receive Enough Financial Aid">
            <a:extLst>
              <a:ext uri="{FF2B5EF4-FFF2-40B4-BE49-F238E27FC236}">
                <a16:creationId xmlns:a16="http://schemas.microsoft.com/office/drawing/2014/main" id="{1E36C970-8242-38B3-BE40-D6801AF47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3587136"/>
          </a:xfrm>
          <a:prstGeom prst="rect">
            <a:avLst/>
          </a:prstGeom>
          <a:noFill/>
        </p:spPr>
        <p:txBody>
          <a:bodyPr wrap="square" numCol="1" rtlCol="0">
            <a:spAutoFit/>
          </a:bodyPr>
          <a:lstStyle/>
          <a:p>
            <a:pPr marR="0" lvl="0" indent="-347472" algn="l" defTabSz="914400" rtl="0" eaLnBrk="1" latinLnBrk="0" hangingPunct="1">
              <a:lnSpc>
                <a:spcPct val="90000"/>
              </a:lnSpc>
              <a:spcAft>
                <a:spcPts val="600"/>
              </a:spcAft>
              <a:buClrTx/>
              <a:buSzTx/>
              <a:tabLst/>
              <a:defRPr/>
            </a:pPr>
            <a:r>
              <a:rPr kumimoji="0" lang="en-US" sz="2400" b="0" i="0" u="none" strike="noStrike" kern="1200" cap="none" spc="0" normalizeH="0" baseline="0" noProof="0" dirty="0">
                <a:ln>
                  <a:noFill/>
                </a:ln>
                <a:solidFill>
                  <a:srgbClr val="254992"/>
                </a:solidFill>
                <a:effectLst/>
                <a:uLnTx/>
                <a:uFillTx/>
                <a:latin typeface="Circe Bold" panose="020B0602020203020203" pitchFamily="34" charset="0"/>
              </a:rPr>
              <a:t>TOPS award notifications are e-mailed each Friday</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Award notifications are e-mailed to the e-mail address the student has in the Student Hub at </a:t>
            </a:r>
            <a:r>
              <a:rPr kumimoji="0" lang="en-US" sz="2000" b="0" i="0" u="none" strike="noStrike" kern="1200" cap="none" spc="0" normalizeH="0" baseline="0" noProof="0" dirty="0">
                <a:ln>
                  <a:noFill/>
                </a:ln>
                <a:solidFill>
                  <a:srgbClr val="254992"/>
                </a:solidFill>
                <a:effectLst/>
                <a:uLnTx/>
                <a:uFillTx/>
                <a:latin typeface="Circe Bold" panose="020B0602020203020203" pitchFamily="34" charset="0"/>
                <a:hlinkClick r:id="rId3"/>
              </a:rPr>
              <a:t>www.mylosfa.la.gov</a:t>
            </a:r>
            <a:r>
              <a:rPr kumimoji="0" lang="en-US" sz="2000" b="0" i="0" u="none" strike="noStrike" kern="1200" cap="none" spc="0" normalizeH="0" baseline="0" noProof="0" dirty="0">
                <a:ln>
                  <a:noFill/>
                </a:ln>
                <a:solidFill>
                  <a:srgbClr val="254992"/>
                </a:solidFill>
                <a:effectLst/>
                <a:uLnTx/>
                <a:uFillTx/>
                <a:latin typeface="Circe Bold" panose="020B0602020203020203" pitchFamily="34" charset="0"/>
              </a:rPr>
              <a:t> </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If the student has not registered for an account on the Student Hub, then the notification will be sent to the email address used on the FAFSA</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The award letter includes the student’s </a:t>
            </a:r>
            <a:r>
              <a:rPr kumimoji="0" lang="en-US" sz="2000" b="0" i="0" u="none" strike="noStrike" kern="1200" cap="none" spc="0" normalizeH="0" baseline="0" noProof="0" dirty="0">
                <a:ln>
                  <a:noFill/>
                </a:ln>
                <a:solidFill>
                  <a:srgbClr val="254992"/>
                </a:solidFill>
                <a:effectLst/>
                <a:uLnTx/>
                <a:uFillTx/>
                <a:latin typeface="Circe Bold" panose="020B0602020203020203" pitchFamily="34" charset="0"/>
              </a:rPr>
              <a:t>Rights and Responsibilities</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Students can check their status on the Student Hub</a:t>
            </a:r>
          </a:p>
          <a:p>
            <a:pPr marL="347472" marR="0" lvl="0"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rPr>
              <a:t>Students who have not received notification of their TOPS award eligibility by mid-July should contact LOSFA</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86</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TOPS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PROCESSING CYCLE</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560217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llege Money 101: Start Your Scholarship Search Now!">
            <a:extLst>
              <a:ext uri="{FF2B5EF4-FFF2-40B4-BE49-F238E27FC236}">
                <a16:creationId xmlns:a16="http://schemas.microsoft.com/office/drawing/2014/main" id="{ADF64EB5-6FF6-B270-A6D9-C8BA13DB81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01"/>
          <a:stretch/>
        </p:blipFill>
        <p:spPr>
          <a:xfrm>
            <a:off x="4864611" y="1477103"/>
            <a:ext cx="7327383" cy="46919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5E0BB6-7CAC-078E-B83B-9DFECC733D4B}"/>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p>
        </p:txBody>
      </p:sp>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0"/>
                <a:ea typeface="Open Sans Light" panose="020B0306030504020204" pitchFamily="34" charset="0"/>
                <a:cs typeface="Open Sans Light" panose="020B0306030504020204" pitchFamily="34" charset="0"/>
              </a:rPr>
              <a:t>AWARD </a:t>
            </a:r>
            <a:r>
              <a:rPr lang="en-US" sz="3600" dirty="0">
                <a:solidFill>
                  <a:srgbClr val="2F5591"/>
                </a:solidFill>
                <a:latin typeface="Circe Bold" panose="020B0602020203020203" pitchFamily="34" charset="0"/>
                <a:ea typeface="Open Sans Light" panose="020B0306030504020204" pitchFamily="34" charset="0"/>
                <a:cs typeface="Open Sans Light" panose="020B0306030504020204" pitchFamily="34" charset="0"/>
              </a:rPr>
              <a:t>ACCEPTANCE</a:t>
            </a:r>
            <a:endParaRPr lang="en-US" sz="4000" dirty="0">
              <a:solidFill>
                <a:schemeClr val="bg1"/>
              </a:solidFill>
              <a:latin typeface="Circe Light" panose="020B0402020203020203"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00893" cy="2763834"/>
          </a:xfrm>
          <a:prstGeom prst="rect">
            <a:avLst/>
          </a:prstGeom>
          <a:noFill/>
        </p:spPr>
        <p:txBody>
          <a:bodyPr wrap="square" numCol="1" rtlCol="0">
            <a:spAutoFit/>
          </a:bodyPr>
          <a:lstStyle/>
          <a:p>
            <a:pPr>
              <a:lnSpc>
                <a:spcPct val="90000"/>
              </a:lnSpc>
              <a:spcAft>
                <a:spcPts val="600"/>
              </a:spcAft>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Must enter an eligible institution as a full-time student by the fall semester following the first anniversary of high school graduation</a:t>
            </a:r>
          </a:p>
        </p:txBody>
      </p:sp>
      <p:pic>
        <p:nvPicPr>
          <p:cNvPr id="8" name="Picture 2">
            <a:extLst>
              <a:ext uri="{FF2B5EF4-FFF2-40B4-BE49-F238E27FC236}">
                <a16:creationId xmlns:a16="http://schemas.microsoft.com/office/drawing/2014/main" id="{F4B49663-7636-AC60-1CF7-55B0BCE071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87</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2062675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fld id="{D88C9D7A-CE64-B040-B9A2-1C7FA4025703}" type="slidenum">
              <a:rPr lang="en-US" smtClean="0">
                <a:solidFill>
                  <a:srgbClr val="254992"/>
                </a:solidFill>
                <a:latin typeface="Circe" panose="020B0502020203020203" pitchFamily="34" charset="77"/>
              </a:rPr>
              <a:t>88</a:t>
            </a:fld>
            <a:endParaRPr lang="en-US" dirty="0">
              <a:solidFill>
                <a:srgbClr val="254992"/>
              </a:solidFill>
              <a:latin typeface="Circe" panose="020B0502020203020203" pitchFamily="34" charset="77"/>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4308872"/>
          </a:xfrm>
          <a:prstGeom prst="rect">
            <a:avLst/>
          </a:prstGeom>
          <a:noFill/>
        </p:spPr>
        <p:txBody>
          <a:bodyPr wrap="square" numCol="1" rtlCol="0">
            <a:spAutoFit/>
          </a:bodyPr>
          <a:lstStyle/>
          <a:p>
            <a:pPr marL="347472" marR="0" lvl="1"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Any TOPS eligible student who enrolls in an out of state institution may return to Louisiana and accept their TOPS award</a:t>
            </a:r>
          </a:p>
          <a:p>
            <a:pPr marL="347472" marR="0" lvl="1" indent="-347472" algn="l" defTabSz="914400" rtl="0" eaLnBrk="1" latinLnBrk="0" hangingPunct="1">
              <a:lnSpc>
                <a:spcPct val="90000"/>
              </a:lnSpc>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4992"/>
                </a:solidFill>
                <a:effectLst/>
                <a:uLnTx/>
                <a:uFillTx/>
                <a:latin typeface="Circe Light" panose="020B0402020203020203" pitchFamily="34" charset="0"/>
              </a:rPr>
              <a:t>All Returning Out-of-State Students must meet the following:</a:t>
            </a:r>
          </a:p>
          <a:p>
            <a:pPr marL="804672" lvl="3"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Must have met all TOPS continuation requirements that would have applied had the student been enrolled in an eligible in-state institution</a:t>
            </a:r>
          </a:p>
          <a:p>
            <a:pPr marL="804672" lvl="3"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Must apply for award reinstatement by July 1 following the academic year in which the student returns to Louisiana</a:t>
            </a:r>
          </a:p>
          <a:p>
            <a:pPr marL="804672" lvl="4"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Student awards will be retroactively paid for semesters attended in Louisiana if approved, provided they meet all continuation requirements.</a:t>
            </a:r>
          </a:p>
          <a:p>
            <a:pPr marL="804672" lvl="4" indent="-347472">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rPr>
              <a:t>TOPS eligibility will be reduced by the number of semesters attended out of state</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148840"/>
            <a:ext cx="12192000" cy="1200329"/>
          </a:xfrm>
          <a:prstGeom prst="rect">
            <a:avLst/>
          </a:prstGeom>
          <a:noFill/>
        </p:spPr>
        <p:txBody>
          <a:bodyPr wrap="square" numCol="1"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AWARD ACCEPTANCE: </a:t>
            </a:r>
            <a:b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b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RETURNING OUT OF STATE STUDENTS</a:t>
            </a:r>
            <a:endParaRPr lang="en-US" sz="3600" dirty="0">
              <a:solidFill>
                <a:schemeClr val="bg1"/>
              </a:solidFill>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662497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2"/>
          <a:srcRect l="1384" t="20576" b="22994"/>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416286" y="2262620"/>
            <a:ext cx="9027041" cy="1862048"/>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rPr>
              <a:t>FAFSA</a:t>
            </a:r>
            <a:endParaRPr kumimoji="0" lang="en-US" sz="11500" b="0" i="0" u="none" strike="noStrike" kern="1200" cap="none" spc="0" normalizeH="0" baseline="0" noProof="0" dirty="0">
              <a:ln>
                <a:noFill/>
              </a:ln>
              <a:solidFill>
                <a:srgbClr val="FFCE2C"/>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2586180" y="2327564"/>
            <a:ext cx="6687253"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341639B-0BD7-96A2-A4B8-A9CD70BADC52}"/>
              </a:ext>
            </a:extLst>
          </p:cNvPr>
          <p:cNvSpPr txBox="1"/>
          <p:nvPr/>
        </p:nvSpPr>
        <p:spPr>
          <a:xfrm>
            <a:off x="2586180" y="3749656"/>
            <a:ext cx="6687253" cy="430887"/>
          </a:xfrm>
          <a:prstGeom prst="rect">
            <a:avLst/>
          </a:prstGeom>
          <a:noFill/>
        </p:spPr>
        <p:txBody>
          <a:bodyPr wrap="square" numCol="1">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9E21B"/>
                </a:solidFill>
                <a:effectLst/>
                <a:uLnTx/>
                <a:uFillTx/>
                <a:latin typeface="Circe Light" panose="020B0402020203020203" pitchFamily="34" charset="0"/>
                <a:ea typeface="Open Sans Light" panose="020B0306030504020204" pitchFamily="34" charset="0"/>
                <a:cs typeface="Open Sans Light" panose="020B0306030504020204" pitchFamily="34" charset="0"/>
              </a:rPr>
              <a:t>FREE APPLICATION FOR FEDERAL STUDENT AID</a:t>
            </a:r>
            <a:endParaRPr kumimoji="0" lang="en-US" sz="2200" b="0" i="0" u="none" strike="noStrike" kern="1200" cap="none" spc="0" normalizeH="0" baseline="0" noProof="0" dirty="0">
              <a:ln>
                <a:noFill/>
              </a:ln>
              <a:solidFill>
                <a:srgbClr val="F9E21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29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fontAlgn="auto"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194984" y="1711350"/>
            <a:ext cx="11802031" cy="4441216"/>
          </a:xfrm>
          <a:prstGeom prst="rect">
            <a:avLst/>
          </a:prstGeom>
          <a:noFill/>
        </p:spPr>
        <p:txBody>
          <a:bodyPr wrap="square" numCol="1"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release of the 2024-2025 </a:t>
            </a: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will be delayed.</a:t>
            </a:r>
          </a:p>
          <a:p>
            <a:pPr marL="800100" marR="0" lvl="1" indent="-3429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2024-2025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will not be released until December; the exact date is unknown.</a:t>
            </a:r>
          </a:p>
          <a:p>
            <a:pPr marL="347472" indent="-347472">
              <a:lnSpc>
                <a:spcPct val="90000"/>
              </a:lnSpc>
              <a:spcAft>
                <a:spcPts val="600"/>
              </a:spcAft>
              <a:buFont typeface="Arial" panose="020B0604020202020204" pitchFamily="34" charset="0"/>
              <a:buChar char="•"/>
            </a:pP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Streamlining the FAFSA® Form</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Eliminates the number of questions from 108 to 36</a:t>
            </a:r>
          </a:p>
          <a:p>
            <a:pPr marL="804672" lvl="1" indent="-347472">
              <a:lnSpc>
                <a:spcPct val="90000"/>
              </a:lnSpc>
              <a:spcAft>
                <a:spcPts val="600"/>
              </a:spcAft>
              <a:buFont typeface="Arial" panose="020B0604020202020204" pitchFamily="34" charset="0"/>
              <a:buChar char="•"/>
            </a:pP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Federal Student Aid (FSA) will receive federal tax information directly from the Internal Revenue Service (IRS)</a:t>
            </a:r>
            <a:endPar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FSA ID will need to be matched with the Social Security Administration before it can be used to access or start a </a:t>
            </a:r>
            <a:r>
              <a:rPr lang="en-US" sz="24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a:t>
            </a:r>
          </a:p>
          <a:p>
            <a:pPr marL="800100" marR="0" lvl="1" indent="-3429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current process has allowed individuals to use their FSA ID to file a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while the match was taking place. This will no longer be the case starting with the 2024-2025 </a:t>
            </a:r>
            <a:r>
              <a:rPr lang="en-US" sz="2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FAFSA®</a:t>
            </a: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a:t>
            </a:r>
          </a:p>
          <a:p>
            <a:pPr marL="800100" marR="0" lvl="1" indent="-3429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matching process will take 1-3 days. </a:t>
            </a:r>
          </a:p>
        </p:txBody>
      </p:sp>
      <p:sp>
        <p:nvSpPr>
          <p:cNvPr id="3" name="TextBox 2">
            <a:extLst>
              <a:ext uri="{FF2B5EF4-FFF2-40B4-BE49-F238E27FC236}">
                <a16:creationId xmlns:a16="http://schemas.microsoft.com/office/drawing/2014/main" id="{D56764AA-13B3-BF0A-FD89-04113283327B}"/>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0"/>
                <a:ea typeface="Open Sans Extrabold" panose="020B0306030504020204" pitchFamily="34" charset="0"/>
                <a:cs typeface="Open Sans Extrabold" panose="020B0306030504020204" pitchFamily="34" charset="0"/>
              </a:rPr>
              <a:t>CHANGES TO THE </a:t>
            </a:r>
            <a:r>
              <a:rPr lang="en-US" sz="3600" dirty="0">
                <a:solidFill>
                  <a:srgbClr val="2F5591"/>
                </a:solidFill>
                <a:latin typeface="Circe Bold" panose="020B0602020203020203" pitchFamily="34" charset="0"/>
                <a:ea typeface="Open Sans Extrabold" panose="020B0306030504020204" pitchFamily="34" charset="0"/>
                <a:cs typeface="Open Sans Extrabold" panose="020B0306030504020204" pitchFamily="34" charset="0"/>
              </a:rPr>
              <a:t> 2024-25 BETTER FAFSA®</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056966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our Guide to the FAFSA Application - OnToCollege">
            <a:extLst>
              <a:ext uri="{FF2B5EF4-FFF2-40B4-BE49-F238E27FC236}">
                <a16:creationId xmlns:a16="http://schemas.microsoft.com/office/drawing/2014/main" id="{D6A1E5AE-D47F-6FEA-33BD-2E7DB2A48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552"/>
          <a:stretch/>
        </p:blipFill>
        <p:spPr>
          <a:xfrm>
            <a:off x="0" y="1477088"/>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4198072"/>
          </a:xfrm>
          <a:prstGeom prst="rect">
            <a:avLst/>
          </a:prstGeom>
          <a:noFill/>
        </p:spPr>
        <p:txBody>
          <a:bodyPr wrap="square" numCol="1" rtlCol="0">
            <a:spAutoFit/>
          </a:bodyPr>
          <a:lstStyle/>
          <a:p>
            <a:pPr marL="347472"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5591"/>
                </a:solidFill>
                <a:effectLst/>
                <a:uLnTx/>
                <a:uFillTx/>
                <a:latin typeface="Circe Light" panose="020B0402020203020203" pitchFamily="34" charset="0"/>
                <a:ea typeface="+mn-ea"/>
                <a:cs typeface="+mn-cs"/>
              </a:rPr>
              <a:t>The Free Application for Federal Student Aid (FAFSA) is the application for both federal and state aid programs.</a:t>
            </a:r>
          </a:p>
          <a:p>
            <a:pPr marL="804672" marR="0" lvl="4"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F5591"/>
                </a:solidFill>
                <a:effectLst/>
                <a:uLnTx/>
                <a:uFillTx/>
                <a:latin typeface="Circe Light" panose="020B0402020203020203" pitchFamily="34" charset="0"/>
                <a:ea typeface="+mn-ea"/>
                <a:cs typeface="+mn-cs"/>
              </a:rPr>
              <a:t>Be sure to fill out the FAFSA even if you don’t think you’ll qualify for need based aid.</a:t>
            </a:r>
          </a:p>
          <a:p>
            <a:pPr marL="347472"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5591"/>
                </a:solidFill>
                <a:effectLst/>
                <a:uLnTx/>
                <a:uFillTx/>
                <a:latin typeface="Circe Light" panose="020B0402020203020203" pitchFamily="34" charset="0"/>
                <a:ea typeface="+mn-ea"/>
                <a:cs typeface="+mn-cs"/>
              </a:rPr>
              <a:t>The FAFSA is the only application needed for the TOPS scholarship. </a:t>
            </a:r>
          </a:p>
          <a:p>
            <a:pPr marL="804672" marR="0" lvl="4"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F5591"/>
                </a:solidFill>
                <a:effectLst/>
                <a:uLnTx/>
                <a:uFillTx/>
                <a:latin typeface="Circe Light" panose="020B0402020203020203" pitchFamily="34" charset="0"/>
                <a:ea typeface="+mn-ea"/>
                <a:cs typeface="+mn-cs"/>
              </a:rPr>
              <a:t>Louisiana priority deadline is February 1</a:t>
            </a:r>
          </a:p>
          <a:p>
            <a:pPr marL="804672" marR="0" lvl="4"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F5591"/>
                </a:solidFill>
                <a:effectLst/>
                <a:uLnTx/>
                <a:uFillTx/>
                <a:latin typeface="Circe Light" panose="020B0402020203020203" pitchFamily="34" charset="0"/>
                <a:ea typeface="+mn-ea"/>
                <a:cs typeface="+mn-cs"/>
              </a:rPr>
              <a:t>Graduation requirement for public high school students.</a:t>
            </a:r>
          </a:p>
          <a:p>
            <a:pPr marL="347472"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5591"/>
                </a:solidFill>
                <a:effectLst/>
                <a:uLnTx/>
                <a:uFillTx/>
                <a:latin typeface="Circe Light" panose="020B0402020203020203" pitchFamily="34" charset="0"/>
                <a:ea typeface="+mn-ea"/>
                <a:cs typeface="+mn-cs"/>
              </a:rPr>
              <a:t>You should never be asked to pay to fill out the FAFSA.  It is a FREE application.</a:t>
            </a: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FAFSA</a:t>
            </a:r>
            <a:endParaRPr kumimoji="0" lang="en-US" sz="40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435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BETTER </a:t>
            </a: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FAFSA</a:t>
            </a:r>
            <a:endParaRPr kumimoji="0" lang="en-US" sz="36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79510"/>
            <a:ext cx="11802031" cy="4524315"/>
          </a:xfrm>
          <a:prstGeom prst="rect">
            <a:avLst/>
          </a:prstGeom>
          <a:noFill/>
        </p:spPr>
        <p:txBody>
          <a:bodyPr wrap="square" numCol="1" rtlCol="0">
            <a:spAutoFit/>
          </a:bodyPr>
          <a:lstStyle/>
          <a:p>
            <a:pPr marL="0" marR="0" lvl="0" indent="0" algn="l" defTabSz="914400" rtl="0" eaLnBrk="1"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rPr>
              <a:t>Important Changes Coming to the FAFSA</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2024-2025 FAFSA will be delayed.</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2024-2025 FAFSA will not be released until December; the exact date is unknown.</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Student Aid Index (SAI) will replace the Expected Family Contribution (EFC).</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FSA ID will need to be matched with the Social Security Administration before it can be used to access or start a FAFSA.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Currently, the process has allowed individuals to use their FSA ID to file a FAFSA while the match was taking place. This will no longer be the case starting with the 2024-2025 FAFSA.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An FSA ID must be created and matched with the SSA before it can be used to start or access a FAFSA. The matching process will take 1-3 days. </a:t>
            </a:r>
          </a:p>
        </p:txBody>
      </p:sp>
    </p:spTree>
    <p:extLst>
      <p:ext uri="{BB962C8B-B14F-4D97-AF65-F5344CB8AC3E}">
        <p14:creationId xmlns:p14="http://schemas.microsoft.com/office/powerpoint/2010/main" val="27954250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our Guide to the FAFSA Application - OnToCollege">
            <a:extLst>
              <a:ext uri="{FF2B5EF4-FFF2-40B4-BE49-F238E27FC236}">
                <a16:creationId xmlns:a16="http://schemas.microsoft.com/office/drawing/2014/main" id="{D6A1E5AE-D47F-6FEA-33BD-2E7DB2A48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552"/>
          <a:stretch/>
        </p:blipFill>
        <p:spPr>
          <a:xfrm>
            <a:off x="0" y="1477088"/>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0"/>
                <a:ea typeface="Open Sans Light" panose="020B0306030504020204" pitchFamily="34" charset="0"/>
                <a:cs typeface="Open Sans Light" panose="020B0306030504020204" pitchFamily="34" charset="0"/>
              </a:rPr>
              <a:t>WHAT IS THE </a:t>
            </a: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FSA ID?</a:t>
            </a:r>
            <a:endParaRPr kumimoji="0" lang="en-US" sz="40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A8EC2D01-F5CC-EFDF-A0A2-6E217FCAA472}"/>
              </a:ext>
            </a:extLst>
          </p:cNvPr>
          <p:cNvSpPr txBox="1"/>
          <p:nvPr/>
        </p:nvSpPr>
        <p:spPr>
          <a:xfrm>
            <a:off x="4969564" y="1755238"/>
            <a:ext cx="7047071" cy="3045449"/>
          </a:xfrm>
          <a:prstGeom prst="rect">
            <a:avLst/>
          </a:prstGeom>
          <a:noFill/>
        </p:spPr>
        <p:txBody>
          <a:bodyPr wrap="square" numCol="1" rtlCol="0">
            <a:spAutoFit/>
          </a:bodyPr>
          <a:lstStyle/>
          <a:p>
            <a:pPr marL="342900" marR="0" lvl="0"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The FSA ID (account username and password) allows students and parents to identify themselves electronically to access Federal Student Aid websites.</a:t>
            </a:r>
          </a:p>
          <a:p>
            <a:pPr marL="800100"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FSA ID two-step verification will be required for everyone. </a:t>
            </a:r>
          </a:p>
          <a:p>
            <a:pPr marL="800100" marR="0" lvl="1"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rPr>
              <a:t>Logging into a FAFSA using student demographic information will no longer be possible. </a:t>
            </a:r>
          </a:p>
          <a:p>
            <a:pPr marL="342900" marR="0" lvl="0" indent="-342900" algn="l" defTabSz="914400" rtl="0" eaLnBrk="1"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54992"/>
              </a:solidFill>
              <a:effectLst/>
              <a:uLnTx/>
              <a:uFillTx/>
              <a:latin typeface="Circe Light" panose="020B0402020203020203" pitchFamily="34" charset="0"/>
              <a:ea typeface="+mn-ea"/>
              <a:cs typeface="+mn-cs"/>
            </a:endParaRPr>
          </a:p>
        </p:txBody>
      </p:sp>
    </p:spTree>
    <p:extLst>
      <p:ext uri="{BB962C8B-B14F-4D97-AF65-F5344CB8AC3E}">
        <p14:creationId xmlns:p14="http://schemas.microsoft.com/office/powerpoint/2010/main" val="18076693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BETTER </a:t>
            </a: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FAFSA</a:t>
            </a:r>
            <a:endParaRPr kumimoji="0" lang="en-US" sz="36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23524"/>
            <a:ext cx="11802031" cy="3354765"/>
          </a:xfrm>
          <a:prstGeom prst="rect">
            <a:avLst/>
          </a:prstGeom>
          <a:noFill/>
        </p:spPr>
        <p:txBody>
          <a:bodyPr wrap="square" numCol="1" rtlCol="0">
            <a:spAutoFit/>
          </a:bodyPr>
          <a:lstStyle/>
          <a:p>
            <a:pPr marL="0" marR="0" lvl="0" indent="0" algn="l" defTabSz="914400" rtl="0" eaLnBrk="1"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rPr>
              <a:t>Important Changes Coming to the FAFSA</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FAFSA will be a roles-based form.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Students will only see questions that they need to answer as a student.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For dependent students, a parent will need to log in to see the questions related to their role as a parent. (They will not see the student questions.)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Whoever starts the FAFSA first will need to identify the “contributors” (other people who need to provide information on that FAFSA). It will be critical that the contributor’s information matches the information on the contributor’s Social Security card to prevent issues logging into the FAFSA. </a:t>
            </a:r>
          </a:p>
        </p:txBody>
      </p:sp>
    </p:spTree>
    <p:extLst>
      <p:ext uri="{BB962C8B-B14F-4D97-AF65-F5344CB8AC3E}">
        <p14:creationId xmlns:p14="http://schemas.microsoft.com/office/powerpoint/2010/main" val="38259927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BETTER </a:t>
            </a: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FAFSA</a:t>
            </a:r>
            <a:endParaRPr kumimoji="0" lang="en-US" sz="36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623524"/>
            <a:ext cx="11802031" cy="4770537"/>
          </a:xfrm>
          <a:prstGeom prst="rect">
            <a:avLst/>
          </a:prstGeom>
          <a:noFill/>
        </p:spPr>
        <p:txBody>
          <a:bodyPr wrap="square" numCol="1" rtlCol="0">
            <a:spAutoFit/>
          </a:bodyPr>
          <a:lstStyle/>
          <a:p>
            <a:pPr marL="0" marR="0" lvl="0" indent="0" algn="l" defTabSz="914400" rtl="0" eaLnBrk="1"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rPr>
              <a:t>Important Changes Coming to the FAFSA</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Applicants and other contributors must consent to the use of their Federal Tax Information (FTI) on the FAFSA.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An applicant or contributor can enter income and tax data manually on the FAFSA.</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applicant will not be eligible for federal student aid until all required contributors provide consent.</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number of family members in college is no longer a factor in the needs analysis.</a:t>
            </a:r>
          </a:p>
          <a:p>
            <a:pPr marL="342900" marR="0" lvl="0"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Pell Grant eligibility will be expanded. </a:t>
            </a:r>
          </a:p>
          <a:p>
            <a:pPr marL="800100" marR="0" lvl="1" indent="-342900" algn="l" defTabSz="914400" rtl="0" eaLnBrk="1" latinLnBrk="0" hangingPunct="1">
              <a:lnSpc>
                <a:spcPct val="100000"/>
              </a:lnSpc>
              <a:spcBef>
                <a:spcPts val="0"/>
              </a:spcBef>
              <a:spcAft>
                <a:spcPts val="12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Pell Grant eligibility will continue to be calculated based on the SAI (similar to how it has been based on the EFC) but will also be determined using Federal Poverty Tables, which take into account the family make-up, size, and income. </a:t>
            </a:r>
          </a:p>
        </p:txBody>
      </p:sp>
    </p:spTree>
    <p:extLst>
      <p:ext uri="{BB962C8B-B14F-4D97-AF65-F5344CB8AC3E}">
        <p14:creationId xmlns:p14="http://schemas.microsoft.com/office/powerpoint/2010/main" val="3636879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BETTER </a:t>
            </a:r>
            <a:r>
              <a:rPr kumimoji="0" lang="en-US" sz="3600" b="0" i="0" u="none" strike="noStrike" kern="1200" cap="none" spc="0" normalizeH="0" baseline="0" noProof="0" dirty="0">
                <a:ln>
                  <a:noFill/>
                </a:ln>
                <a:solidFill>
                  <a:srgbClr val="2F5591"/>
                </a:solidFill>
                <a:effectLst/>
                <a:uLnTx/>
                <a:uFillTx/>
                <a:latin typeface="Circe Bold" panose="020B0602020203020203" pitchFamily="34" charset="0"/>
                <a:ea typeface="Open Sans Light" panose="020B0306030504020204" pitchFamily="34" charset="0"/>
                <a:cs typeface="Open Sans Light" panose="020B0306030504020204" pitchFamily="34" charset="0"/>
              </a:rPr>
              <a:t>FAFSA</a:t>
            </a:r>
            <a:endParaRPr kumimoji="0" lang="en-US" sz="3600" b="0" i="0" u="none" strike="noStrike" kern="1200" cap="none" spc="0" normalizeH="0" baseline="0" noProof="0" dirty="0">
              <a:ln>
                <a:noFill/>
              </a:ln>
              <a:solidFill>
                <a:prstClr val="white"/>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214604" y="1548876"/>
            <a:ext cx="11802031" cy="4862870"/>
          </a:xfrm>
          <a:prstGeom prst="rect">
            <a:avLst/>
          </a:prstGeom>
          <a:noFill/>
        </p:spPr>
        <p:txBody>
          <a:bodyPr wrap="square" numCol="1" rtlCol="0">
            <a:spAutoFit/>
          </a:bodyPr>
          <a:lstStyle/>
          <a:p>
            <a:pPr marL="0" marR="0" lvl="0" indent="0" algn="l" defTabSz="914400" rtl="0" eaLnBrk="1"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54992"/>
                </a:solidFill>
                <a:effectLst/>
                <a:uLnTx/>
                <a:uFillTx/>
                <a:latin typeface="Circe Bold" panose="020B0602020203020203" pitchFamily="34" charset="0"/>
                <a:ea typeface="+mn-ea"/>
                <a:cs typeface="+mn-cs"/>
              </a:rPr>
              <a:t>Important Changes Coming to the FAFSA</a:t>
            </a:r>
          </a:p>
          <a:p>
            <a:pPr marL="342900" marR="0" lvl="0"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 definition of family size has changed to align with the number of individuals reported as dependents on the applicant’s (if independent) or applicant’s parents’ (if dependent) U.S. tax return. </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Applicants may update family size if it changes after filing the tax return.</a:t>
            </a:r>
          </a:p>
          <a:p>
            <a:pPr marL="342900" marR="0" lvl="0"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Beginning with the 2024-25 award year, otherwise dependent students who indicate that they have unusual circumstances that prevent them from providing parent data will no longer receive a rejected application.</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These students will have their application processed with a provisional independent status. </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This will generate output documents with a provisional SAI and an estimate of federal student aid eligibility. </a:t>
            </a:r>
          </a:p>
          <a:p>
            <a:pPr marL="800100" marR="0" lvl="1" indent="-342900" algn="l" defTabSz="914400" rtl="0" eaLnBrk="1" latinLnBrk="0" hangingPunct="1">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54992"/>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Aid administrators will need to make a final determination on whether these students should receive a dependency override.</a:t>
            </a:r>
          </a:p>
        </p:txBody>
      </p:sp>
    </p:spTree>
    <p:extLst>
      <p:ext uri="{BB962C8B-B14F-4D97-AF65-F5344CB8AC3E}">
        <p14:creationId xmlns:p14="http://schemas.microsoft.com/office/powerpoint/2010/main" val="3640310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1">
            <a:extLst>
              <a:ext uri="{FF2B5EF4-FFF2-40B4-BE49-F238E27FC236}">
                <a16:creationId xmlns:a16="http://schemas.microsoft.com/office/drawing/2014/main" id="{DFCDD539-80D4-0801-14CF-42A8E0AEBE99}"/>
              </a:ext>
            </a:extLst>
          </p:cNvPr>
          <p:cNvSpPr/>
          <p:nvPr/>
        </p:nvSpPr>
        <p:spPr>
          <a:xfrm>
            <a:off x="8959104"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18">
            <a:extLst>
              <a:ext uri="{FF2B5EF4-FFF2-40B4-BE49-F238E27FC236}">
                <a16:creationId xmlns:a16="http://schemas.microsoft.com/office/drawing/2014/main" id="{F6556E96-17D4-CD29-9A18-BB54608E2F8C}"/>
              </a:ext>
            </a:extLst>
          </p:cNvPr>
          <p:cNvSpPr/>
          <p:nvPr/>
        </p:nvSpPr>
        <p:spPr>
          <a:xfrm>
            <a:off x="3674428"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26">
            <a:extLst>
              <a:ext uri="{FF2B5EF4-FFF2-40B4-BE49-F238E27FC236}">
                <a16:creationId xmlns:a16="http://schemas.microsoft.com/office/drawing/2014/main" id="{AD162AB4-9505-FCBD-F706-4FC2969F1B12}"/>
              </a:ext>
            </a:extLst>
          </p:cNvPr>
          <p:cNvSpPr/>
          <p:nvPr/>
        </p:nvSpPr>
        <p:spPr>
          <a:xfrm>
            <a:off x="1028700" y="1957811"/>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28">
            <a:extLst>
              <a:ext uri="{FF2B5EF4-FFF2-40B4-BE49-F238E27FC236}">
                <a16:creationId xmlns:a16="http://schemas.microsoft.com/office/drawing/2014/main" id="{64B9F166-6D07-BCA8-05A7-4BE7BAC73537}"/>
              </a:ext>
            </a:extLst>
          </p:cNvPr>
          <p:cNvSpPr/>
          <p:nvPr/>
        </p:nvSpPr>
        <p:spPr>
          <a:xfrm>
            <a:off x="6311759" y="1972226"/>
            <a:ext cx="2086746"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2C067114-AA62-511C-24F4-F5165DB1266D}"/>
              </a:ext>
            </a:extLst>
          </p:cNvPr>
          <p:cNvPicPr>
            <a:picLocks noChangeAspect="1"/>
          </p:cNvPicPr>
          <p:nvPr/>
        </p:nvPicPr>
        <p:blipFill>
          <a:blip r:embed="rId3" cstate="email">
            <a:alphaModFix amt="88000"/>
            <a:extLst>
              <a:ext uri="{BEBA8EAE-BF5A-486C-A8C5-ECC9F3942E4B}">
                <a14:imgProps xmlns:a14="http://schemas.microsoft.com/office/drawing/2010/main">
                  <a14:imgLayer r:embed="rId4">
                    <a14:imgEffect>
                      <a14:colorTemperature colorTemp="4099"/>
                    </a14:imgEffect>
                    <a14:imgEffect>
                      <a14:saturation sat="22000"/>
                    </a14:imgEffect>
                  </a14:imgLayer>
                </a14:imgProps>
              </a:ext>
              <a:ext uri="{28A0092B-C50C-407E-A947-70E740481C1C}">
                <a14:useLocalDpi xmlns:a14="http://schemas.microsoft.com/office/drawing/2010/main"/>
              </a:ext>
            </a:extLst>
          </a:blip>
          <a:stretch>
            <a:fillRect/>
          </a:stretch>
        </p:blipFill>
        <p:spPr>
          <a:xfrm>
            <a:off x="0" y="-1"/>
            <a:ext cx="12192000" cy="2272145"/>
          </a:xfrm>
          <a:prstGeom prst="rect">
            <a:avLst/>
          </a:prstGeom>
          <a:noFill/>
        </p:spPr>
      </p:pic>
      <p:sp>
        <p:nvSpPr>
          <p:cNvPr id="41" name="Rectangle 40">
            <a:extLst>
              <a:ext uri="{FF2B5EF4-FFF2-40B4-BE49-F238E27FC236}">
                <a16:creationId xmlns:a16="http://schemas.microsoft.com/office/drawing/2014/main" id="{C229E542-06A1-29A7-642C-10BD35546D90}"/>
              </a:ext>
            </a:extLst>
          </p:cNvPr>
          <p:cNvSpPr/>
          <p:nvPr/>
        </p:nvSpPr>
        <p:spPr>
          <a:xfrm>
            <a:off x="-1" y="-15925"/>
            <a:ext cx="12191999" cy="2270140"/>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4D8F"/>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56B84832-93F7-9753-5326-15865767D5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48" name="TextBox 47">
            <a:extLst>
              <a:ext uri="{FF2B5EF4-FFF2-40B4-BE49-F238E27FC236}">
                <a16:creationId xmlns:a16="http://schemas.microsoft.com/office/drawing/2014/main" id="{897F7C63-F849-DEE1-CF78-2CFBE70BD1A6}"/>
              </a:ext>
            </a:extLst>
          </p:cNvPr>
          <p:cNvSpPr txBox="1"/>
          <p:nvPr/>
        </p:nvSpPr>
        <p:spPr>
          <a:xfrm>
            <a:off x="1105514" y="3690752"/>
            <a:ext cx="1906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D8F"/>
                </a:solidFill>
                <a:effectLst/>
                <a:uLnTx/>
                <a:uFillTx/>
                <a:latin typeface="Circe Light" panose="020B0402020203020203" pitchFamily="34" charset="0"/>
                <a:ea typeface="+mn-ea"/>
                <a:cs typeface="+mn-cs"/>
              </a:rPr>
              <a:t>@losfa</a:t>
            </a:r>
          </a:p>
        </p:txBody>
      </p:sp>
      <p:sp>
        <p:nvSpPr>
          <p:cNvPr id="49" name="TextBox 48">
            <a:extLst>
              <a:ext uri="{FF2B5EF4-FFF2-40B4-BE49-F238E27FC236}">
                <a16:creationId xmlns:a16="http://schemas.microsoft.com/office/drawing/2014/main" id="{0CC3070A-9C68-1A17-828C-D850F550D51C}"/>
              </a:ext>
            </a:extLst>
          </p:cNvPr>
          <p:cNvSpPr txBox="1"/>
          <p:nvPr/>
        </p:nvSpPr>
        <p:spPr>
          <a:xfrm>
            <a:off x="9051303" y="3692591"/>
            <a:ext cx="1906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D8F"/>
                </a:solidFill>
                <a:effectLst/>
                <a:uLnTx/>
                <a:uFillTx/>
                <a:latin typeface="Circe Light" panose="020B0402020203020203" pitchFamily="34" charset="0"/>
                <a:ea typeface="+mn-ea"/>
                <a:cs typeface="+mn-cs"/>
              </a:rPr>
              <a:t>@losfa001</a:t>
            </a:r>
          </a:p>
        </p:txBody>
      </p:sp>
      <p:sp>
        <p:nvSpPr>
          <p:cNvPr id="50" name="TextBox 49">
            <a:extLst>
              <a:ext uri="{FF2B5EF4-FFF2-40B4-BE49-F238E27FC236}">
                <a16:creationId xmlns:a16="http://schemas.microsoft.com/office/drawing/2014/main" id="{C439F426-52B3-7C4A-AF0A-3DAAC92B69FB}"/>
              </a:ext>
            </a:extLst>
          </p:cNvPr>
          <p:cNvSpPr txBox="1"/>
          <p:nvPr/>
        </p:nvSpPr>
        <p:spPr>
          <a:xfrm>
            <a:off x="3764605" y="3685031"/>
            <a:ext cx="1906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D8F"/>
                </a:solidFill>
                <a:effectLst/>
                <a:uLnTx/>
                <a:uFillTx/>
                <a:latin typeface="Circe Light" panose="020B0402020203020203" pitchFamily="34" charset="0"/>
                <a:ea typeface="+mn-ea"/>
                <a:cs typeface="+mn-cs"/>
              </a:rPr>
              <a:t>@losfa</a:t>
            </a:r>
          </a:p>
        </p:txBody>
      </p:sp>
      <p:sp>
        <p:nvSpPr>
          <p:cNvPr id="51" name="TextBox 50">
            <a:extLst>
              <a:ext uri="{FF2B5EF4-FFF2-40B4-BE49-F238E27FC236}">
                <a16:creationId xmlns:a16="http://schemas.microsoft.com/office/drawing/2014/main" id="{ED5D8DBF-F599-EA40-8B2A-3DB36EE4B1DD}"/>
              </a:ext>
            </a:extLst>
          </p:cNvPr>
          <p:cNvSpPr txBox="1"/>
          <p:nvPr/>
        </p:nvSpPr>
        <p:spPr>
          <a:xfrm>
            <a:off x="6374612" y="3691420"/>
            <a:ext cx="1906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D8F"/>
                </a:solidFill>
                <a:effectLst/>
                <a:uLnTx/>
                <a:uFillTx/>
                <a:latin typeface="Circe Light" panose="020B0402020203020203" pitchFamily="34" charset="0"/>
                <a:ea typeface="+mn-ea"/>
                <a:cs typeface="+mn-cs"/>
              </a:rPr>
              <a:t>@losfa1000</a:t>
            </a:r>
          </a:p>
        </p:txBody>
      </p:sp>
      <p:sp>
        <p:nvSpPr>
          <p:cNvPr id="52" name="Rectangle 51">
            <a:extLst>
              <a:ext uri="{FF2B5EF4-FFF2-40B4-BE49-F238E27FC236}">
                <a16:creationId xmlns:a16="http://schemas.microsoft.com/office/drawing/2014/main" id="{7AA6A1D9-3D10-7A5E-2383-11837378EE00}"/>
              </a:ext>
            </a:extLst>
          </p:cNvPr>
          <p:cNvSpPr/>
          <p:nvPr/>
        </p:nvSpPr>
        <p:spPr>
          <a:xfrm>
            <a:off x="909639" y="5263778"/>
            <a:ext cx="1037272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4D8F"/>
                </a:solidFill>
                <a:effectLst/>
                <a:uLnTx/>
                <a:uFillTx/>
                <a:latin typeface="Circe Light" panose="020B0402020203020203" pitchFamily="34" charset="77"/>
                <a:ea typeface="+mn-ea"/>
                <a:cs typeface="+mn-cs"/>
              </a:rPr>
              <a:t>LOSFA also uses </a:t>
            </a:r>
            <a:r>
              <a:rPr kumimoji="0" lang="en-US" sz="1800" b="0" i="0" u="none" strike="noStrike" kern="1200" cap="none" spc="0" normalizeH="0" baseline="0" noProof="0" dirty="0">
                <a:ln>
                  <a:noFill/>
                </a:ln>
                <a:solidFill>
                  <a:srgbClr val="0F4D8F"/>
                </a:solidFill>
                <a:effectLst/>
                <a:uLnTx/>
                <a:uFillTx/>
                <a:latin typeface="Circe Bold" panose="020B0602020203020203" pitchFamily="34" charset="0"/>
                <a:ea typeface="+mn-ea"/>
                <a:cs typeface="+mn-cs"/>
              </a:rPr>
              <a:t>Signal Vine Text Messaging</a:t>
            </a:r>
            <a:r>
              <a:rPr kumimoji="0" lang="en-US" sz="1800" b="1" i="0" u="none" strike="noStrike" kern="1200" cap="none" spc="0" normalizeH="0" baseline="0" noProof="0" dirty="0">
                <a:ln>
                  <a:noFill/>
                </a:ln>
                <a:solidFill>
                  <a:srgbClr val="0F4D8F"/>
                </a:solidFill>
                <a:effectLst/>
                <a:uLnTx/>
                <a:uFillTx/>
                <a:latin typeface="Circe" panose="020B0502020203020203" pitchFamily="34" charset="77"/>
                <a:ea typeface="+mn-ea"/>
                <a:cs typeface="+mn-cs"/>
              </a:rPr>
              <a:t> </a:t>
            </a:r>
            <a:r>
              <a:rPr kumimoji="0" lang="en-US" sz="1800" b="0" i="0" u="none" strike="noStrike" kern="1200" cap="none" spc="0" normalizeH="0" baseline="0" noProof="0" dirty="0">
                <a:ln>
                  <a:noFill/>
                </a:ln>
                <a:solidFill>
                  <a:srgbClr val="0F4D8F"/>
                </a:solidFill>
                <a:effectLst/>
                <a:uLnTx/>
                <a:uFillTx/>
                <a:latin typeface="Circe Light" panose="020B0402020203020203" pitchFamily="34" charset="77"/>
                <a:ea typeface="+mn-ea"/>
                <a:cs typeface="+mn-cs"/>
              </a:rPr>
              <a:t>to connect with students and families. To receive important information and updates from LOSFA, sign up for Signal Vine by texting </a:t>
            </a:r>
            <a:r>
              <a:rPr kumimoji="0" lang="en-US" sz="1800" b="1" i="0" u="none" strike="noStrike" kern="1200" cap="none" spc="0" normalizeH="0" baseline="0" noProof="0" dirty="0">
                <a:ln>
                  <a:noFill/>
                </a:ln>
                <a:solidFill>
                  <a:srgbClr val="0F4D8F"/>
                </a:solidFill>
                <a:effectLst/>
                <a:uLnTx/>
                <a:uFillTx/>
                <a:latin typeface="Circe Light" panose="020B0402020203020203" pitchFamily="34" charset="77"/>
                <a:ea typeface="+mn-ea"/>
                <a:cs typeface="+mn-cs"/>
              </a:rPr>
              <a:t>“LOSFA” </a:t>
            </a:r>
            <a:r>
              <a:rPr kumimoji="0" lang="en-US" sz="1800" b="0" i="0" u="none" strike="noStrike" kern="1200" cap="none" spc="0" normalizeH="0" baseline="0" noProof="0" dirty="0">
                <a:ln>
                  <a:noFill/>
                </a:ln>
                <a:solidFill>
                  <a:srgbClr val="0F4D8F"/>
                </a:solidFill>
                <a:effectLst/>
                <a:uLnTx/>
                <a:uFillTx/>
                <a:latin typeface="Circe Light" panose="020B0402020203020203" pitchFamily="34" charset="77"/>
                <a:ea typeface="+mn-ea"/>
                <a:cs typeface="+mn-cs"/>
              </a:rPr>
              <a:t>to </a:t>
            </a:r>
            <a:r>
              <a:rPr kumimoji="0" lang="en-US" sz="1800" b="1" i="0" u="none" strike="noStrike" kern="1200" cap="none" spc="0" normalizeH="0" baseline="0" noProof="0" dirty="0">
                <a:ln>
                  <a:noFill/>
                </a:ln>
                <a:solidFill>
                  <a:srgbClr val="0F4D8F"/>
                </a:solidFill>
                <a:effectLst/>
                <a:uLnTx/>
                <a:uFillTx/>
                <a:latin typeface="Circe Light" panose="020B0402020203020203" pitchFamily="34" charset="77"/>
                <a:ea typeface="+mn-ea"/>
                <a:cs typeface="+mn-cs"/>
              </a:rPr>
              <a:t>56500.</a:t>
            </a:r>
            <a:endParaRPr kumimoji="0" lang="en-US" sz="1800" b="1" i="0" u="none" strike="noStrike" kern="1200" cap="none" spc="0" normalizeH="0" baseline="0" noProof="0" dirty="0">
              <a:ln>
                <a:noFill/>
              </a:ln>
              <a:solidFill>
                <a:srgbClr val="0F4D8F"/>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F2A6A766-4EEF-39EA-8056-1508B2412A7F}"/>
              </a:ext>
            </a:extLst>
          </p:cNvPr>
          <p:cNvSpPr/>
          <p:nvPr/>
        </p:nvSpPr>
        <p:spPr>
          <a:xfrm>
            <a:off x="118357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DC84C82A-6E1A-1968-21FA-ADEC60A388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6814" y="1869653"/>
            <a:ext cx="1430597" cy="1430597"/>
          </a:xfrm>
          <a:prstGeom prst="rect">
            <a:avLst/>
          </a:prstGeom>
        </p:spPr>
      </p:pic>
      <p:sp>
        <p:nvSpPr>
          <p:cNvPr id="57" name="Oval 56">
            <a:extLst>
              <a:ext uri="{FF2B5EF4-FFF2-40B4-BE49-F238E27FC236}">
                <a16:creationId xmlns:a16="http://schemas.microsoft.com/office/drawing/2014/main" id="{FC08075E-F653-0E82-5550-DB0E45BE18D7}"/>
              </a:ext>
            </a:extLst>
          </p:cNvPr>
          <p:cNvSpPr/>
          <p:nvPr/>
        </p:nvSpPr>
        <p:spPr>
          <a:xfrm>
            <a:off x="6460452" y="1691651"/>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C7550CC2-990C-216F-AC67-F507B087EB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3888" y="2153866"/>
            <a:ext cx="1210197" cy="852639"/>
          </a:xfrm>
          <a:prstGeom prst="rect">
            <a:avLst/>
          </a:prstGeom>
        </p:spPr>
      </p:pic>
      <p:sp>
        <p:nvSpPr>
          <p:cNvPr id="59" name="Oval 58">
            <a:extLst>
              <a:ext uri="{FF2B5EF4-FFF2-40B4-BE49-F238E27FC236}">
                <a16:creationId xmlns:a16="http://schemas.microsoft.com/office/drawing/2014/main" id="{3AB5F10A-DC7E-DDD9-2638-9E02C2FAAA95}"/>
              </a:ext>
            </a:extLst>
          </p:cNvPr>
          <p:cNvSpPr/>
          <p:nvPr/>
        </p:nvSpPr>
        <p:spPr>
          <a:xfrm>
            <a:off x="9120089" y="160674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EAC3216D-E9C1-51FE-E0FC-924CF3F95D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08903" y="1895561"/>
            <a:ext cx="1199440" cy="1199440"/>
          </a:xfrm>
          <a:prstGeom prst="rect">
            <a:avLst/>
          </a:prstGeom>
        </p:spPr>
      </p:pic>
      <p:sp>
        <p:nvSpPr>
          <p:cNvPr id="61" name="TextBox 60">
            <a:extLst>
              <a:ext uri="{FF2B5EF4-FFF2-40B4-BE49-F238E27FC236}">
                <a16:creationId xmlns:a16="http://schemas.microsoft.com/office/drawing/2014/main" id="{8CAB7C10-D4D1-E9BB-3CDF-4DC3A0DD5804}"/>
              </a:ext>
            </a:extLst>
          </p:cNvPr>
          <p:cNvSpPr txBox="1"/>
          <p:nvPr/>
        </p:nvSpPr>
        <p:spPr>
          <a:xfrm>
            <a:off x="467194" y="558349"/>
            <a:ext cx="112576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CONNECT WITH</a:t>
            </a:r>
            <a:r>
              <a:rPr kumimoji="0" lang="en-US" sz="3600" b="0" i="0" u="none" strike="noStrike" kern="1200" cap="none" spc="0" normalizeH="0" baseline="0" noProof="0" dirty="0">
                <a:ln>
                  <a:noFill/>
                </a:ln>
                <a:solidFill>
                  <a:srgbClr val="2F5591"/>
                </a:solidFill>
                <a:effectLst/>
                <a:uLnTx/>
                <a:uFillTx/>
                <a:latin typeface="Circe Light" panose="020B0402020203020203" pitchFamily="34" charset="77"/>
                <a:ea typeface="Open Sans Light" panose="020B0306030504020204" pitchFamily="34" charset="0"/>
                <a:cs typeface="Open Sans Light" panose="020B0306030504020204" pitchFamily="34" charset="0"/>
              </a:rPr>
              <a:t> </a:t>
            </a:r>
            <a:r>
              <a:rPr kumimoji="0" lang="en-US" sz="3600" b="1" i="0" u="none" strike="noStrike" kern="1200" cap="none" spc="0" normalizeH="0" baseline="0" noProof="0" dirty="0">
                <a:ln>
                  <a:noFill/>
                </a:ln>
                <a:solidFill>
                  <a:srgbClr val="FFCE2C"/>
                </a:solidFill>
                <a:effectLst/>
                <a:uLnTx/>
                <a:uFillTx/>
                <a:latin typeface="Circe Bold" panose="020B0602020203020203" pitchFamily="34" charset="0"/>
                <a:ea typeface="Open Sans Extrabold" panose="020B0306030504020204" pitchFamily="34" charset="0"/>
                <a:cs typeface="Open Sans Extrabold" panose="020B0306030504020204" pitchFamily="34" charset="0"/>
              </a:rPr>
              <a:t>LOSFA</a:t>
            </a:r>
            <a:endParaRPr kumimoji="0" lang="en-US" sz="3600" b="0" i="0" u="none" strike="noStrike" kern="1200" cap="none" spc="0" normalizeH="0" baseline="0" noProof="0" dirty="0">
              <a:ln>
                <a:noFill/>
              </a:ln>
              <a:solidFill>
                <a:srgbClr val="FFCE2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Rectangle 61">
            <a:extLst>
              <a:ext uri="{FF2B5EF4-FFF2-40B4-BE49-F238E27FC236}">
                <a16:creationId xmlns:a16="http://schemas.microsoft.com/office/drawing/2014/main" id="{B150764E-46A1-2665-7202-1BF7E6F9C69D}"/>
              </a:ext>
            </a:extLst>
          </p:cNvPr>
          <p:cNvSpPr/>
          <p:nvPr/>
        </p:nvSpPr>
        <p:spPr>
          <a:xfrm>
            <a:off x="3314701" y="336375"/>
            <a:ext cx="5572124"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Slide Number Placeholder 1">
            <a:extLst>
              <a:ext uri="{FF2B5EF4-FFF2-40B4-BE49-F238E27FC236}">
                <a16:creationId xmlns:a16="http://schemas.microsoft.com/office/drawing/2014/main" id="{853587BD-E013-4E8E-1770-B62F7023D8CD}"/>
              </a:ext>
            </a:extLst>
          </p:cNvPr>
          <p:cNvSpPr>
            <a:spLocks noGrp="1"/>
          </p:cNvSpPr>
          <p:nvPr>
            <p:ph type="sldNum" sz="quarter" idx="12"/>
          </p:nvPr>
        </p:nvSpPr>
        <p:spPr>
          <a:xfrm>
            <a:off x="9273435" y="64471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grpSp>
        <p:nvGrpSpPr>
          <p:cNvPr id="6" name="Group 5">
            <a:extLst>
              <a:ext uri="{FF2B5EF4-FFF2-40B4-BE49-F238E27FC236}">
                <a16:creationId xmlns:a16="http://schemas.microsoft.com/office/drawing/2014/main" id="{42C7FDF0-5AFC-F5A9-E260-89ACC9A49362}"/>
              </a:ext>
            </a:extLst>
          </p:cNvPr>
          <p:cNvGrpSpPr/>
          <p:nvPr/>
        </p:nvGrpSpPr>
        <p:grpSpPr>
          <a:xfrm>
            <a:off x="3822018" y="1696417"/>
            <a:ext cx="1777068" cy="1777068"/>
            <a:chOff x="3822018" y="1696417"/>
            <a:chExt cx="1777068" cy="1777068"/>
          </a:xfrm>
        </p:grpSpPr>
        <p:sp>
          <p:nvSpPr>
            <p:cNvPr id="54" name="Oval 53">
              <a:extLst>
                <a:ext uri="{FF2B5EF4-FFF2-40B4-BE49-F238E27FC236}">
                  <a16:creationId xmlns:a16="http://schemas.microsoft.com/office/drawing/2014/main" id="{103632F8-EC0C-0715-1A99-F25C0943A84A}"/>
                </a:ext>
              </a:extLst>
            </p:cNvPr>
            <p:cNvSpPr/>
            <p:nvPr/>
          </p:nvSpPr>
          <p:spPr>
            <a:xfrm>
              <a:off x="382201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6C632A1-BDFF-C171-63C2-51606AB2C3E2}"/>
                </a:ext>
              </a:extLst>
            </p:cNvPr>
            <p:cNvGrpSpPr/>
            <p:nvPr/>
          </p:nvGrpSpPr>
          <p:grpSpPr>
            <a:xfrm>
              <a:off x="3973778" y="1848177"/>
              <a:ext cx="1473549" cy="1473549"/>
              <a:chOff x="3973778" y="1848177"/>
              <a:chExt cx="1473549" cy="1473549"/>
            </a:xfrm>
          </p:grpSpPr>
          <p:pic>
            <p:nvPicPr>
              <p:cNvPr id="56" name="Picture 55">
                <a:extLst>
                  <a:ext uri="{FF2B5EF4-FFF2-40B4-BE49-F238E27FC236}">
                    <a16:creationId xmlns:a16="http://schemas.microsoft.com/office/drawing/2014/main" id="{186C5D4B-BD10-471C-243F-3B7C7321AD7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73778" y="1848177"/>
                <a:ext cx="1473549" cy="1473549"/>
              </a:xfrm>
              <a:prstGeom prst="rect">
                <a:avLst/>
              </a:prstGeom>
            </p:spPr>
          </p:pic>
          <p:sp>
            <p:nvSpPr>
              <p:cNvPr id="2" name="Oval 1">
                <a:extLst>
                  <a:ext uri="{FF2B5EF4-FFF2-40B4-BE49-F238E27FC236}">
                    <a16:creationId xmlns:a16="http://schemas.microsoft.com/office/drawing/2014/main" id="{50411BA8-CF5F-6AA3-E118-A7190930C802}"/>
                  </a:ext>
                </a:extLst>
              </p:cNvPr>
              <p:cNvSpPr/>
              <p:nvPr/>
            </p:nvSpPr>
            <p:spPr>
              <a:xfrm>
                <a:off x="4085677" y="1956866"/>
                <a:ext cx="1229949" cy="12299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8" name="Picture 7" descr="A yellow x on a black background&#10;&#10;Description automatically generated">
            <a:extLst>
              <a:ext uri="{FF2B5EF4-FFF2-40B4-BE49-F238E27FC236}">
                <a16:creationId xmlns:a16="http://schemas.microsoft.com/office/drawing/2014/main" id="{CDC4C8D8-2E46-6EAF-EDFC-A58D9D0E472C}"/>
              </a:ext>
            </a:extLst>
          </p:cNvPr>
          <p:cNvPicPr>
            <a:picLocks noChangeAspect="1"/>
          </p:cNvPicPr>
          <p:nvPr/>
        </p:nvPicPr>
        <p:blipFill>
          <a:blip r:embed="rId10"/>
          <a:stretch>
            <a:fillRect/>
          </a:stretch>
        </p:blipFill>
        <p:spPr>
          <a:xfrm>
            <a:off x="4166239" y="1994711"/>
            <a:ext cx="1142688" cy="1123956"/>
          </a:xfrm>
          <a:prstGeom prst="rect">
            <a:avLst/>
          </a:prstGeom>
        </p:spPr>
      </p:pic>
    </p:spTree>
    <p:extLst>
      <p:ext uri="{BB962C8B-B14F-4D97-AF65-F5344CB8AC3E}">
        <p14:creationId xmlns:p14="http://schemas.microsoft.com/office/powerpoint/2010/main" val="41643346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9213F4-7591-A1E5-1DA8-A0569A5DC6D5}"/>
              </a:ext>
            </a:extLst>
          </p:cNvPr>
          <p:cNvPicPr>
            <a:picLocks noChangeAspect="1"/>
          </p:cNvPicPr>
          <p:nvPr/>
        </p:nvPicPr>
        <p:blipFill rotWithShape="1">
          <a:blip r:embed="rId2"/>
          <a:srcRect l="1384" t="20576" b="22994"/>
          <a:stretch/>
        </p:blipFill>
        <p:spPr>
          <a:xfrm>
            <a:off x="-611" y="0"/>
            <a:ext cx="11307392" cy="6169026"/>
          </a:xfrm>
          <a:prstGeom prst="rect">
            <a:avLst/>
          </a:prstGeom>
        </p:spPr>
      </p:pic>
      <p:sp>
        <p:nvSpPr>
          <p:cNvPr id="8" name="Rectangle 7">
            <a:extLst>
              <a:ext uri="{FF2B5EF4-FFF2-40B4-BE49-F238E27FC236}">
                <a16:creationId xmlns:a16="http://schemas.microsoft.com/office/drawing/2014/main" id="{86B19658-9799-1690-805B-39C8C012D74E}"/>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0929C11-D66D-EF1D-DA68-6E7F8EC9DD5B}"/>
              </a:ext>
            </a:extLst>
          </p:cNvPr>
          <p:cNvSpPr txBox="1"/>
          <p:nvPr/>
        </p:nvSpPr>
        <p:spPr>
          <a:xfrm>
            <a:off x="1582480" y="2585234"/>
            <a:ext cx="9027041" cy="4154984"/>
          </a:xfrm>
          <a:prstGeom prst="rect">
            <a:avLst/>
          </a:prstGeom>
          <a:noFill/>
        </p:spPr>
        <p:txBody>
          <a:bodyPr wrap="square" numCol="1" rtlCol="0">
            <a:spAutoFit/>
          </a:bodyPr>
          <a:lstStyle/>
          <a:p>
            <a:pPr marL="0" marR="0" lvl="0" indent="0" algn="ctr" defTabSz="914400" rtl="0" eaLnBrk="1"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irce Light" panose="020B0402020203020203" pitchFamily="34" charset="0"/>
                <a:ea typeface="Open Sans Light" panose="020B0306030504020204" pitchFamily="34" charset="0"/>
                <a:cs typeface="Open Sans Light" panose="020B0306030504020204" pitchFamily="34" charset="0"/>
              </a:rPr>
              <a:t>QUESTIONS</a:t>
            </a:r>
            <a:r>
              <a:rPr kumimoji="0" lang="en-US" sz="6600" b="0" i="0" u="none" strike="noStrike" kern="1200" cap="none" spc="0" normalizeH="0" baseline="0" noProof="0" dirty="0">
                <a:ln>
                  <a:noFill/>
                </a:ln>
                <a:solidFill>
                  <a:srgbClr val="FFCE2C"/>
                </a:solidFill>
                <a:effectLst/>
                <a:uLnTx/>
                <a:uFillTx/>
                <a:latin typeface="Circe Bold" panose="020B0602020203020203" pitchFamily="34" charset="0"/>
                <a:ea typeface="Open Sans Light" panose="020B0306030504020204" pitchFamily="34" charset="0"/>
                <a:cs typeface="Open Sans Light" panose="020B0306030504020204" pitchFamily="34" charset="0"/>
              </a:rPr>
              <a:t>?</a:t>
            </a:r>
          </a:p>
          <a:p>
            <a:pPr marL="0" marR="0" lvl="0" indent="0" algn="ctr" defTabSz="914400" rtl="0" eaLnBrk="1" latinLnBrk="0" hangingPunct="1">
              <a:lnSpc>
                <a:spcPct val="100000"/>
              </a:lnSpc>
              <a:spcBef>
                <a:spcPts val="0"/>
              </a:spcBef>
              <a:spcAft>
                <a:spcPts val="0"/>
              </a:spcAft>
              <a:buClrTx/>
              <a:buSzTx/>
              <a:buFontTx/>
              <a:buNone/>
              <a:tabLst/>
              <a:defRPr/>
            </a:pPr>
            <a:r>
              <a:rPr lang="en-US" sz="6600" dirty="0">
                <a:solidFill>
                  <a:srgbClr val="FFCE2C"/>
                </a:solidFill>
                <a:latin typeface="Circe Bold" panose="020B0602020203020203" pitchFamily="34" charset="0"/>
                <a:ea typeface="Open Sans Light" panose="020B0306030504020204" pitchFamily="34" charset="0"/>
                <a:cs typeface="Open Sans Light" panose="020B0306030504020204" pitchFamily="34" charset="0"/>
              </a:rPr>
              <a:t>Email</a:t>
            </a:r>
          </a:p>
          <a:p>
            <a:pPr marL="0" marR="0" lvl="0" indent="0" algn="ctr" defTabSz="914400" rtl="0" eaLnBrk="1"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CE2C"/>
                </a:solidFill>
                <a:effectLst/>
                <a:uLnTx/>
                <a:uFillTx/>
                <a:latin typeface="Circe Bold" panose="020B0602020203020203" pitchFamily="34" charset="0"/>
                <a:ea typeface="Open Sans Light" panose="020B0306030504020204" pitchFamily="34" charset="0"/>
                <a:cs typeface="Open Sans Light" panose="020B0306030504020204" pitchFamily="34" charset="0"/>
              </a:rPr>
              <a:t>Custserv@la.gov</a:t>
            </a:r>
          </a:p>
          <a:p>
            <a:pPr marL="0" marR="0" lvl="0" indent="0" algn="ctr" defTabSz="914400" rtl="0" eaLnBrk="1"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FCE2C"/>
              </a:solidFill>
              <a:effectLst/>
              <a:uLnTx/>
              <a:uFillTx/>
              <a:latin typeface="Circe Bold" panose="020B0602020203020203" pitchFamily="34" charset="0"/>
              <a:ea typeface="Open Sans Light" panose="020B0306030504020204" pitchFamily="34" charset="0"/>
              <a:cs typeface="Open Sans Light" panose="020B0306030504020204" pitchFamily="34" charset="0"/>
            </a:endParaRPr>
          </a:p>
        </p:txBody>
      </p:sp>
      <p:grpSp>
        <p:nvGrpSpPr>
          <p:cNvPr id="11" name="Group 10">
            <a:extLst>
              <a:ext uri="{FF2B5EF4-FFF2-40B4-BE49-F238E27FC236}">
                <a16:creationId xmlns:a16="http://schemas.microsoft.com/office/drawing/2014/main" id="{89292AB4-42D2-E7E7-BD09-1DC261C05059}"/>
              </a:ext>
            </a:extLst>
          </p:cNvPr>
          <p:cNvGrpSpPr/>
          <p:nvPr/>
        </p:nvGrpSpPr>
        <p:grpSpPr>
          <a:xfrm>
            <a:off x="0" y="6287589"/>
            <a:ext cx="12191391" cy="570411"/>
            <a:chOff x="0" y="6287589"/>
            <a:chExt cx="12222614" cy="570411"/>
          </a:xfrm>
        </p:grpSpPr>
        <p:sp>
          <p:nvSpPr>
            <p:cNvPr id="16" name="Rectangle 15">
              <a:extLst>
                <a:ext uri="{FF2B5EF4-FFF2-40B4-BE49-F238E27FC236}">
                  <a16:creationId xmlns:a16="http://schemas.microsoft.com/office/drawing/2014/main" id="{8513E752-8D60-A9BE-8B73-C71D56BECD5C}"/>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89C1640-333A-4423-89C3-22BE475CAB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8" name="Picture 2">
            <a:extLst>
              <a:ext uri="{FF2B5EF4-FFF2-40B4-BE49-F238E27FC236}">
                <a16:creationId xmlns:a16="http://schemas.microsoft.com/office/drawing/2014/main" id="{C7E7AFC6-1867-B171-0556-A7052AB801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FDB6D0B-2847-C5E7-9F03-E8CA8898403F}"/>
              </a:ext>
            </a:extLst>
          </p:cNvPr>
          <p:cNvSpPr/>
          <p:nvPr/>
        </p:nvSpPr>
        <p:spPr>
          <a:xfrm>
            <a:off x="3100388" y="2410234"/>
            <a:ext cx="5991225"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lide Number Placeholder 1">
            <a:extLst>
              <a:ext uri="{FF2B5EF4-FFF2-40B4-BE49-F238E27FC236}">
                <a16:creationId xmlns:a16="http://schemas.microsoft.com/office/drawing/2014/main" id="{DD17C911-665C-844E-F22A-57FF542F4E94}"/>
              </a:ext>
            </a:extLst>
          </p:cNvPr>
          <p:cNvSpPr>
            <a:spLocks noGrp="1"/>
          </p:cNvSpPr>
          <p:nvPr>
            <p:ph type="sldNum" sz="quarter" idx="12"/>
          </p:nvPr>
        </p:nvSpPr>
        <p:spPr>
          <a:xfrm>
            <a:off x="9273435" y="6447155"/>
            <a:ext cx="2743200" cy="365125"/>
          </a:xfrm>
        </p:spPr>
        <p:txBody>
          <a:bodyPr numCol="1"/>
          <a:lstStyle/>
          <a:p>
            <a:pPr marL="0" marR="0" lvl="0" indent="0" algn="r" defTabSz="914400" rtl="0" eaLnBrk="1" latinLnBrk="0" hangingPunct="1">
              <a:lnSpc>
                <a:spcPct val="100000"/>
              </a:lnSpc>
              <a:spcBef>
                <a:spcPts val="0"/>
              </a:spcBef>
              <a:spcAft>
                <a:spcPts val="0"/>
              </a:spcAft>
              <a:buClrTx/>
              <a:buSzTx/>
              <a:buFontTx/>
              <a:buNone/>
              <a:tabLst/>
              <a:defRPr/>
            </a:pPr>
            <a:fld id="{D88C9D7A-CE64-B040-B9A2-1C7FA4025703}" type="slidenum">
              <a:rPr kumimoji="0" lang="en-US" sz="1200" b="0" i="0" u="none" strike="noStrike" kern="1200" cap="none" spc="0" normalizeH="0" baseline="0" noProof="0" smtClean="0">
                <a:ln>
                  <a:noFill/>
                </a:ln>
                <a:solidFill>
                  <a:srgbClr val="254992"/>
                </a:solidFill>
                <a:effectLst/>
                <a:uLnTx/>
                <a:uFillTx/>
                <a:latin typeface="Circe" panose="020B0502020203020203" pitchFamily="34" charset="77"/>
                <a:ea typeface="+mn-ea"/>
                <a:cs typeface="+mn-cs"/>
              </a:rPr>
              <a:pPr marL="0" marR="0" lvl="0" indent="0" algn="r" defTabSz="914400" rtl="0" eaLnBrk="1"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254992"/>
              </a:solidFill>
              <a:effectLst/>
              <a:uLnTx/>
              <a:uFillTx/>
              <a:latin typeface="Circe" panose="020B0502020203020203" pitchFamily="34" charset="77"/>
              <a:ea typeface="+mn-ea"/>
              <a:cs typeface="+mn-cs"/>
            </a:endParaRPr>
          </a:p>
        </p:txBody>
      </p:sp>
    </p:spTree>
    <p:extLst>
      <p:ext uri="{BB962C8B-B14F-4D97-AF65-F5344CB8AC3E}">
        <p14:creationId xmlns:p14="http://schemas.microsoft.com/office/powerpoint/2010/main" val="248900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TotalTime>
  <Words>5480</Words>
  <Application>Microsoft Office PowerPoint</Application>
  <PresentationFormat>Widescreen</PresentationFormat>
  <Paragraphs>763</Paragraphs>
  <Slides>97</Slides>
  <Notes>37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97</vt:i4>
      </vt:variant>
    </vt:vector>
  </HeadingPairs>
  <TitlesOfParts>
    <vt:vector size="110" baseType="lpstr">
      <vt:lpstr>Symbol</vt:lpstr>
      <vt:lpstr>Open Sans</vt:lpstr>
      <vt:lpstr>Public Sans</vt:lpstr>
      <vt:lpstr>Calibri Light</vt:lpstr>
      <vt:lpstr>Calibri</vt:lpstr>
      <vt:lpstr>Open Sans Light</vt:lpstr>
      <vt:lpstr>Circe Light</vt:lpstr>
      <vt:lpstr>Circe Bold</vt:lpstr>
      <vt:lpstr>Arial</vt:lpstr>
      <vt:lpstr>Open Sans Extrabold</vt:lpstr>
      <vt:lpstr>Circe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Creppel</dc:creator>
  <cp:lastModifiedBy>Anthony Austin</cp:lastModifiedBy>
  <cp:revision>18</cp:revision>
  <dcterms:created xsi:type="dcterms:W3CDTF">2022-09-29T19:23:09Z</dcterms:created>
  <dcterms:modified xsi:type="dcterms:W3CDTF">2023-11-02T13:48:25Z</dcterms:modified>
</cp:coreProperties>
</file>